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Lst>
  <p:notesMasterIdLst>
    <p:notesMasterId r:id="rId29"/>
  </p:notesMasterIdLst>
  <p:sldIdLst>
    <p:sldId id="256" r:id="rId3"/>
    <p:sldId id="259" r:id="rId4"/>
    <p:sldId id="297" r:id="rId5"/>
    <p:sldId id="258" r:id="rId6"/>
    <p:sldId id="265" r:id="rId7"/>
    <p:sldId id="261" r:id="rId8"/>
    <p:sldId id="257" r:id="rId9"/>
    <p:sldId id="262" r:id="rId10"/>
    <p:sldId id="298" r:id="rId11"/>
    <p:sldId id="264" r:id="rId12"/>
    <p:sldId id="301" r:id="rId13"/>
    <p:sldId id="299" r:id="rId14"/>
    <p:sldId id="300" r:id="rId15"/>
    <p:sldId id="302" r:id="rId16"/>
    <p:sldId id="306" r:id="rId17"/>
    <p:sldId id="303" r:id="rId18"/>
    <p:sldId id="304" r:id="rId19"/>
    <p:sldId id="310" r:id="rId20"/>
    <p:sldId id="307" r:id="rId21"/>
    <p:sldId id="311" r:id="rId22"/>
    <p:sldId id="308" r:id="rId23"/>
    <p:sldId id="305" r:id="rId24"/>
    <p:sldId id="312" r:id="rId25"/>
    <p:sldId id="309" r:id="rId26"/>
    <p:sldId id="313" r:id="rId27"/>
    <p:sldId id="278" r:id="rId28"/>
  </p:sldIdLst>
  <p:sldSz cx="9144000" cy="5143500" type="screen16x9"/>
  <p:notesSz cx="6858000" cy="9144000"/>
  <p:embeddedFontLst>
    <p:embeddedFont>
      <p:font typeface="Arial Rounded MT Bold" panose="020F0704030504030204" pitchFamily="34" charset="0"/>
      <p:regular r:id="rId30"/>
    </p:embeddedFon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Dosis ExtraLight" pitchFamily="2" charset="0"/>
      <p:regular r:id="rId39"/>
      <p:bold r:id="rId40"/>
    </p:embeddedFont>
    <p:embeddedFont>
      <p:font typeface="Impact" panose="020B0806030902050204" pitchFamily="34" charset="0"/>
      <p:regular r:id="rId41"/>
    </p:embeddedFont>
    <p:embeddedFont>
      <p:font typeface="Microsoft YaHei" panose="020B0503020204020204" pitchFamily="34" charset="-122"/>
      <p:regular r:id="rId42"/>
      <p:bold r:id="rId43"/>
    </p:embeddedFont>
    <p:embeddedFont>
      <p:font typeface="Microsoft YaHei Light" panose="020B0502040204020203" pitchFamily="34" charset="-122"/>
      <p:regular r:id="rId44"/>
    </p:embeddedFont>
    <p:embeddedFont>
      <p:font typeface="Titillium Web Light" panose="00000400000000000000" pitchFamily="2" charset="0"/>
      <p:regular r:id="rId45"/>
      <p:bold r:id="rId46"/>
      <p:italic r:id="rId47"/>
      <p:boldItalic r:id="rId48"/>
    </p:embeddedFont>
    <p:embeddedFont>
      <p:font typeface="Wingdings 3" panose="05040102010807070707" pitchFamily="18" charset="2"/>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ena J Helan" initials="GJH" lastIdx="1" clrIdx="0">
    <p:extLst>
      <p:ext uri="{19B8F6BF-5375-455C-9EA6-DF929625EA0E}">
        <p15:presenceInfo xmlns:p15="http://schemas.microsoft.com/office/powerpoint/2012/main" userId="d2b09b11a469b1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2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4" autoAdjust="0"/>
    <p:restoredTop sz="94660"/>
  </p:normalViewPr>
  <p:slideViewPr>
    <p:cSldViewPr snapToGrid="0">
      <p:cViewPr>
        <p:scale>
          <a:sx n="100" d="100"/>
          <a:sy n="100"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ena J Helan" userId="d2b09b11a469b1fa" providerId="LiveId" clId="{89377327-5BDB-44B6-A7D8-FC7B8FCE1699}"/>
    <pc:docChg chg="undo custSel modSld">
      <pc:chgData name="Greena J Helan" userId="d2b09b11a469b1fa" providerId="LiveId" clId="{89377327-5BDB-44B6-A7D8-FC7B8FCE1699}" dt="2022-07-05T19:24:15.996" v="59" actId="478"/>
      <pc:docMkLst>
        <pc:docMk/>
      </pc:docMkLst>
      <pc:sldChg chg="modSp">
        <pc:chgData name="Greena J Helan" userId="d2b09b11a469b1fa" providerId="LiveId" clId="{89377327-5BDB-44B6-A7D8-FC7B8FCE1699}" dt="2022-07-05T19:14:56.757" v="24" actId="20577"/>
        <pc:sldMkLst>
          <pc:docMk/>
          <pc:sldMk cId="0" sldId="257"/>
        </pc:sldMkLst>
        <pc:graphicFrameChg chg="mod">
          <ac:chgData name="Greena J Helan" userId="d2b09b11a469b1fa" providerId="LiveId" clId="{89377327-5BDB-44B6-A7D8-FC7B8FCE1699}" dt="2022-07-05T19:14:56.757" v="24" actId="20577"/>
          <ac:graphicFrameMkLst>
            <pc:docMk/>
            <pc:sldMk cId="0" sldId="257"/>
            <ac:graphicFrameMk id="6" creationId="{AEB24C8C-4DED-702C-0958-CC2AF501BBDC}"/>
          </ac:graphicFrameMkLst>
        </pc:graphicFrameChg>
      </pc:sldChg>
      <pc:sldChg chg="delSp modSp mod">
        <pc:chgData name="Greena J Helan" userId="d2b09b11a469b1fa" providerId="LiveId" clId="{89377327-5BDB-44B6-A7D8-FC7B8FCE1699}" dt="2022-07-05T19:24:15.996" v="59" actId="478"/>
        <pc:sldMkLst>
          <pc:docMk/>
          <pc:sldMk cId="0" sldId="264"/>
        </pc:sldMkLst>
        <pc:picChg chg="del mod">
          <ac:chgData name="Greena J Helan" userId="d2b09b11a469b1fa" providerId="LiveId" clId="{89377327-5BDB-44B6-A7D8-FC7B8FCE1699}" dt="2022-07-05T19:24:15.996" v="59" actId="478"/>
          <ac:picMkLst>
            <pc:docMk/>
            <pc:sldMk cId="0" sldId="264"/>
            <ac:picMk id="4" creationId="{F6D0E327-A4A1-A406-29A6-5F2CE7057562}"/>
          </ac:picMkLst>
        </pc:picChg>
      </pc:sldChg>
      <pc:sldChg chg="modSp">
        <pc:chgData name="Greena J Helan" userId="d2b09b11a469b1fa" providerId="LiveId" clId="{89377327-5BDB-44B6-A7D8-FC7B8FCE1699}" dt="2022-07-05T19:14:02.226" v="8" actId="20577"/>
        <pc:sldMkLst>
          <pc:docMk/>
          <pc:sldMk cId="0" sldId="265"/>
        </pc:sldMkLst>
        <pc:spChg chg="mod">
          <ac:chgData name="Greena J Helan" userId="d2b09b11a469b1fa" providerId="LiveId" clId="{89377327-5BDB-44B6-A7D8-FC7B8FCE1699}" dt="2022-07-05T19:14:02.226" v="8" actId="20577"/>
          <ac:spMkLst>
            <pc:docMk/>
            <pc:sldMk cId="0" sldId="265"/>
            <ac:spMk id="3915" creationId="{00000000-0000-0000-0000-000000000000}"/>
          </ac:spMkLst>
        </pc:spChg>
      </pc:sldChg>
      <pc:sldChg chg="modSp mod">
        <pc:chgData name="Greena J Helan" userId="d2b09b11a469b1fa" providerId="LiveId" clId="{89377327-5BDB-44B6-A7D8-FC7B8FCE1699}" dt="2022-07-05T19:23:52.976" v="56" actId="1076"/>
        <pc:sldMkLst>
          <pc:docMk/>
          <pc:sldMk cId="387929783" sldId="301"/>
        </pc:sldMkLst>
        <pc:spChg chg="mod">
          <ac:chgData name="Greena J Helan" userId="d2b09b11a469b1fa" providerId="LiveId" clId="{89377327-5BDB-44B6-A7D8-FC7B8FCE1699}" dt="2022-07-05T19:17:45.797" v="51" actId="20577"/>
          <ac:spMkLst>
            <pc:docMk/>
            <pc:sldMk cId="387929783" sldId="301"/>
            <ac:spMk id="3" creationId="{B568A135-3A90-514C-0115-ACD4F3F2E771}"/>
          </ac:spMkLst>
        </pc:spChg>
        <pc:picChg chg="mod">
          <ac:chgData name="Greena J Helan" userId="d2b09b11a469b1fa" providerId="LiveId" clId="{89377327-5BDB-44B6-A7D8-FC7B8FCE1699}" dt="2022-07-05T19:23:52.976" v="56" actId="1076"/>
          <ac:picMkLst>
            <pc:docMk/>
            <pc:sldMk cId="387929783" sldId="301"/>
            <ac:picMk id="5" creationId="{BE7B460B-32AB-FBD6-4BE2-93B8D36F123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FE467-2676-4344-943D-388C1191983D}"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IN"/>
        </a:p>
      </dgm:t>
    </dgm:pt>
    <dgm:pt modelId="{C6CD6268-9800-457B-BEE3-5F5A0D39A0DA}">
      <dgm:prSet/>
      <dgm:spPr/>
      <dgm:t>
        <a:bodyPr/>
        <a:lstStyle/>
        <a:p>
          <a:r>
            <a:rPr lang="en-IN" b="1" i="0" dirty="0"/>
            <a:t>Proposed system</a:t>
          </a:r>
          <a:endParaRPr lang="en-IN" dirty="0"/>
        </a:p>
      </dgm:t>
    </dgm:pt>
    <dgm:pt modelId="{11EBA113-8167-4AFE-AAFF-D808ABEE76D9}" type="parTrans" cxnId="{DEF7C31D-9C81-448A-8B57-D951A9F3F587}">
      <dgm:prSet/>
      <dgm:spPr/>
      <dgm:t>
        <a:bodyPr/>
        <a:lstStyle/>
        <a:p>
          <a:endParaRPr lang="en-IN"/>
        </a:p>
      </dgm:t>
    </dgm:pt>
    <dgm:pt modelId="{67D48437-2884-4A33-8D88-0598DF7FCEF4}" type="sibTrans" cxnId="{DEF7C31D-9C81-448A-8B57-D951A9F3F587}">
      <dgm:prSet/>
      <dgm:spPr/>
      <dgm:t>
        <a:bodyPr/>
        <a:lstStyle/>
        <a:p>
          <a:endParaRPr lang="en-IN"/>
        </a:p>
      </dgm:t>
    </dgm:pt>
    <dgm:pt modelId="{AC26BD8C-888C-4748-9402-421E504E2412}">
      <dgm:prSet/>
      <dgm:spPr/>
      <dgm:t>
        <a:bodyPr/>
        <a:lstStyle/>
        <a:p>
          <a:r>
            <a:rPr lang="en-IN" b="0" i="0" dirty="0"/>
            <a:t>predict the Fuel Consumption of vehicle in city and Highway Separately</a:t>
          </a:r>
          <a:endParaRPr lang="en-IN" dirty="0"/>
        </a:p>
      </dgm:t>
    </dgm:pt>
    <dgm:pt modelId="{8A4EA8B2-A0C7-45B5-8D56-9192C453A281}" type="parTrans" cxnId="{AE7BC65F-DEAF-4378-BFD5-BBC1A75BBD67}">
      <dgm:prSet/>
      <dgm:spPr/>
      <dgm:t>
        <a:bodyPr/>
        <a:lstStyle/>
        <a:p>
          <a:endParaRPr lang="en-IN"/>
        </a:p>
      </dgm:t>
    </dgm:pt>
    <dgm:pt modelId="{3DD82C38-4F3E-4DFD-AF19-5993FF65B2FF}" type="sibTrans" cxnId="{AE7BC65F-DEAF-4378-BFD5-BBC1A75BBD67}">
      <dgm:prSet/>
      <dgm:spPr/>
      <dgm:t>
        <a:bodyPr/>
        <a:lstStyle/>
        <a:p>
          <a:endParaRPr lang="en-IN"/>
        </a:p>
      </dgm:t>
    </dgm:pt>
    <dgm:pt modelId="{D8C36C15-5235-4B38-8E68-F419633EA5AE}">
      <dgm:prSet/>
      <dgm:spPr/>
      <dgm:t>
        <a:bodyPr/>
        <a:lstStyle/>
        <a:p>
          <a:r>
            <a:rPr lang="en-IN" b="0" i="0" dirty="0"/>
            <a:t>predict the amount of </a:t>
          </a:r>
          <a:r>
            <a:rPr lang="en-IN" b="0" i="0"/>
            <a:t>CO</a:t>
          </a:r>
          <a:r>
            <a:rPr lang="en-IN" b="0" i="0" baseline="-25000"/>
            <a:t>2</a:t>
          </a:r>
          <a:r>
            <a:rPr lang="en-IN" b="0" i="0"/>
            <a:t> generated in our vehicle using Machine Learning Algorithm.</a:t>
          </a:r>
          <a:endParaRPr lang="en-IN" dirty="0"/>
        </a:p>
      </dgm:t>
    </dgm:pt>
    <dgm:pt modelId="{BDBAAD78-D5A5-41C6-B69A-5C932F99BA19}" type="parTrans" cxnId="{90B1FB7C-BBC9-4114-9F5F-11EB9DA7381F}">
      <dgm:prSet/>
      <dgm:spPr/>
      <dgm:t>
        <a:bodyPr/>
        <a:lstStyle/>
        <a:p>
          <a:endParaRPr lang="en-IN"/>
        </a:p>
      </dgm:t>
    </dgm:pt>
    <dgm:pt modelId="{EA8DBAB4-A8C8-4990-909D-F6DDFBFAA467}" type="sibTrans" cxnId="{90B1FB7C-BBC9-4114-9F5F-11EB9DA7381F}">
      <dgm:prSet/>
      <dgm:spPr/>
      <dgm:t>
        <a:bodyPr/>
        <a:lstStyle/>
        <a:p>
          <a:endParaRPr lang="en-IN"/>
        </a:p>
      </dgm:t>
    </dgm:pt>
    <dgm:pt modelId="{614A5F5F-7D27-4F1E-99DC-C062E7567E8D}">
      <dgm:prSet/>
      <dgm:spPr/>
      <dgm:t>
        <a:bodyPr/>
        <a:lstStyle/>
        <a:p>
          <a:r>
            <a:rPr lang="en-IN" b="0" i="0" dirty="0"/>
            <a:t>Fuel price and Fuel consumption can predict in one application</a:t>
          </a:r>
          <a:endParaRPr lang="en-IN" dirty="0"/>
        </a:p>
      </dgm:t>
    </dgm:pt>
    <dgm:pt modelId="{43246283-9718-48F9-81FF-62EDD73692E1}" type="parTrans" cxnId="{CAEC8A04-F67D-42B9-8C3D-E6EE097433B4}">
      <dgm:prSet/>
      <dgm:spPr/>
      <dgm:t>
        <a:bodyPr/>
        <a:lstStyle/>
        <a:p>
          <a:endParaRPr lang="en-IN"/>
        </a:p>
      </dgm:t>
    </dgm:pt>
    <dgm:pt modelId="{B122E8E3-12C7-4459-A816-FDE0AC1AE2A7}" type="sibTrans" cxnId="{CAEC8A04-F67D-42B9-8C3D-E6EE097433B4}">
      <dgm:prSet/>
      <dgm:spPr/>
      <dgm:t>
        <a:bodyPr/>
        <a:lstStyle/>
        <a:p>
          <a:endParaRPr lang="en-IN"/>
        </a:p>
      </dgm:t>
    </dgm:pt>
    <dgm:pt modelId="{99BCECC5-430C-4F96-BC20-5304FB016F73}">
      <dgm:prSet/>
      <dgm:spPr/>
      <dgm:t>
        <a:bodyPr/>
        <a:lstStyle/>
        <a:p>
          <a:r>
            <a:rPr lang="en-IN" dirty="0"/>
            <a:t>Predict Fuel Price advanced using Random Forest Algorithm</a:t>
          </a:r>
        </a:p>
      </dgm:t>
    </dgm:pt>
    <dgm:pt modelId="{12A7DABF-6987-4721-9B02-53370E3F6AFA}" type="parTrans" cxnId="{252055DF-A73F-4EDE-82A9-D0A58E83BC5C}">
      <dgm:prSet/>
      <dgm:spPr/>
      <dgm:t>
        <a:bodyPr/>
        <a:lstStyle/>
        <a:p>
          <a:endParaRPr lang="en-IN"/>
        </a:p>
      </dgm:t>
    </dgm:pt>
    <dgm:pt modelId="{F00F2467-6FA2-4546-B0AA-50BBBA6FD3AB}" type="sibTrans" cxnId="{252055DF-A73F-4EDE-82A9-D0A58E83BC5C}">
      <dgm:prSet/>
      <dgm:spPr/>
      <dgm:t>
        <a:bodyPr/>
        <a:lstStyle/>
        <a:p>
          <a:endParaRPr lang="en-IN"/>
        </a:p>
      </dgm:t>
    </dgm:pt>
    <dgm:pt modelId="{5B61D897-6712-426D-B012-06AF71F7AC24}">
      <dgm:prSet/>
      <dgm:spPr/>
      <dgm:t>
        <a:bodyPr/>
        <a:lstStyle/>
        <a:p>
          <a:r>
            <a:rPr lang="en-US" dirty="0"/>
            <a:t> Machine learning techniques are widely applied to this. Random Forest. Multiple linear Regression models is using to get accurate prediction.</a:t>
          </a:r>
          <a:endParaRPr lang="en-IN" dirty="0"/>
        </a:p>
      </dgm:t>
    </dgm:pt>
    <dgm:pt modelId="{F6725DBF-4429-4A0B-B773-362E820248AC}" type="parTrans" cxnId="{318C8FD3-3404-4696-8251-8C637D8EAE84}">
      <dgm:prSet/>
      <dgm:spPr/>
      <dgm:t>
        <a:bodyPr/>
        <a:lstStyle/>
        <a:p>
          <a:endParaRPr lang="en-IN"/>
        </a:p>
      </dgm:t>
    </dgm:pt>
    <dgm:pt modelId="{952770F7-7ACA-49B9-ADA1-294A710BA5A4}" type="sibTrans" cxnId="{318C8FD3-3404-4696-8251-8C637D8EAE84}">
      <dgm:prSet/>
      <dgm:spPr/>
      <dgm:t>
        <a:bodyPr/>
        <a:lstStyle/>
        <a:p>
          <a:endParaRPr lang="en-IN"/>
        </a:p>
      </dgm:t>
    </dgm:pt>
    <dgm:pt modelId="{8174AE09-579F-498B-AAE6-C8F518CC68DF}" type="pres">
      <dgm:prSet presAssocID="{A51FE467-2676-4344-943D-388C1191983D}" presName="composite" presStyleCnt="0">
        <dgm:presLayoutVars>
          <dgm:chMax val="5"/>
          <dgm:dir/>
          <dgm:resizeHandles val="exact"/>
        </dgm:presLayoutVars>
      </dgm:prSet>
      <dgm:spPr/>
    </dgm:pt>
    <dgm:pt modelId="{8FEC75B1-6D86-483D-A8B4-80964B02790F}" type="pres">
      <dgm:prSet presAssocID="{C6CD6268-9800-457B-BEE3-5F5A0D39A0DA}" presName="circle1" presStyleLbl="lnNode1" presStyleIdx="0" presStyleCnt="1" custScaleY="90265" custLinFactNeighborX="-14365" custLinFactNeighborY="24154"/>
      <dgm:spPr/>
    </dgm:pt>
    <dgm:pt modelId="{E450F373-33D9-4453-94BE-4A68EE9A2EA6}" type="pres">
      <dgm:prSet presAssocID="{C6CD6268-9800-457B-BEE3-5F5A0D39A0DA}" presName="text1" presStyleLbl="revTx" presStyleIdx="0" presStyleCnt="1" custScaleX="214047" custScaleY="398302">
        <dgm:presLayoutVars>
          <dgm:bulletEnabled val="1"/>
        </dgm:presLayoutVars>
      </dgm:prSet>
      <dgm:spPr/>
    </dgm:pt>
    <dgm:pt modelId="{9E4D4431-B9AA-498E-8C2C-289A40E35991}" type="pres">
      <dgm:prSet presAssocID="{C6CD6268-9800-457B-BEE3-5F5A0D39A0DA}" presName="line1" presStyleLbl="callout" presStyleIdx="0" presStyleCnt="2"/>
      <dgm:spPr/>
    </dgm:pt>
    <dgm:pt modelId="{98F3976A-FC7D-4F5C-8EAB-43B3B960B4A6}" type="pres">
      <dgm:prSet presAssocID="{C6CD6268-9800-457B-BEE3-5F5A0D39A0DA}" presName="d1" presStyleLbl="callout" presStyleIdx="1" presStyleCnt="2"/>
      <dgm:spPr/>
    </dgm:pt>
  </dgm:ptLst>
  <dgm:cxnLst>
    <dgm:cxn modelId="{CAEC8A04-F67D-42B9-8C3D-E6EE097433B4}" srcId="{C6CD6268-9800-457B-BEE3-5F5A0D39A0DA}" destId="{614A5F5F-7D27-4F1E-99DC-C062E7567E8D}" srcOrd="3" destOrd="0" parTransId="{43246283-9718-48F9-81FF-62EDD73692E1}" sibTransId="{B122E8E3-12C7-4459-A816-FDE0AC1AE2A7}"/>
    <dgm:cxn modelId="{79DD151A-52E5-48BD-8A37-38F15CC376D4}" type="presOf" srcId="{D8C36C15-5235-4B38-8E68-F419633EA5AE}" destId="{E450F373-33D9-4453-94BE-4A68EE9A2EA6}" srcOrd="0" destOrd="3" presId="urn:microsoft.com/office/officeart/2005/8/layout/target1"/>
    <dgm:cxn modelId="{DEF7C31D-9C81-448A-8B57-D951A9F3F587}" srcId="{A51FE467-2676-4344-943D-388C1191983D}" destId="{C6CD6268-9800-457B-BEE3-5F5A0D39A0DA}" srcOrd="0" destOrd="0" parTransId="{11EBA113-8167-4AFE-AAFF-D808ABEE76D9}" sibTransId="{67D48437-2884-4A33-8D88-0598DF7FCEF4}"/>
    <dgm:cxn modelId="{77C41E25-B8D9-4190-BC30-A674EC8E9B29}" type="presOf" srcId="{99BCECC5-430C-4F96-BC20-5304FB016F73}" destId="{E450F373-33D9-4453-94BE-4A68EE9A2EA6}" srcOrd="0" destOrd="1" presId="urn:microsoft.com/office/officeart/2005/8/layout/target1"/>
    <dgm:cxn modelId="{98EA6425-5558-400B-8869-808940A4AA92}" type="presOf" srcId="{AC26BD8C-888C-4748-9402-421E504E2412}" destId="{E450F373-33D9-4453-94BE-4A68EE9A2EA6}" srcOrd="0" destOrd="2" presId="urn:microsoft.com/office/officeart/2005/8/layout/target1"/>
    <dgm:cxn modelId="{AE7BC65F-DEAF-4378-BFD5-BBC1A75BBD67}" srcId="{C6CD6268-9800-457B-BEE3-5F5A0D39A0DA}" destId="{AC26BD8C-888C-4748-9402-421E504E2412}" srcOrd="1" destOrd="0" parTransId="{8A4EA8B2-A0C7-45B5-8D56-9192C453A281}" sibTransId="{3DD82C38-4F3E-4DFD-AF19-5993FF65B2FF}"/>
    <dgm:cxn modelId="{56F46665-5242-43AA-AE8B-43B7050A6E5D}" type="presOf" srcId="{614A5F5F-7D27-4F1E-99DC-C062E7567E8D}" destId="{E450F373-33D9-4453-94BE-4A68EE9A2EA6}" srcOrd="0" destOrd="4" presId="urn:microsoft.com/office/officeart/2005/8/layout/target1"/>
    <dgm:cxn modelId="{5F0F6B47-3917-4F22-A31C-CF3ECD459746}" type="presOf" srcId="{A51FE467-2676-4344-943D-388C1191983D}" destId="{8174AE09-579F-498B-AAE6-C8F518CC68DF}" srcOrd="0" destOrd="0" presId="urn:microsoft.com/office/officeart/2005/8/layout/target1"/>
    <dgm:cxn modelId="{90B1FB7C-BBC9-4114-9F5F-11EB9DA7381F}" srcId="{C6CD6268-9800-457B-BEE3-5F5A0D39A0DA}" destId="{D8C36C15-5235-4B38-8E68-F419633EA5AE}" srcOrd="2" destOrd="0" parTransId="{BDBAAD78-D5A5-41C6-B69A-5C932F99BA19}" sibTransId="{EA8DBAB4-A8C8-4990-909D-F6DDFBFAA467}"/>
    <dgm:cxn modelId="{1336CE82-B9E7-4C53-93E4-829BCE69B03E}" type="presOf" srcId="{5B61D897-6712-426D-B012-06AF71F7AC24}" destId="{E450F373-33D9-4453-94BE-4A68EE9A2EA6}" srcOrd="0" destOrd="5" presId="urn:microsoft.com/office/officeart/2005/8/layout/target1"/>
    <dgm:cxn modelId="{318C8FD3-3404-4696-8251-8C637D8EAE84}" srcId="{C6CD6268-9800-457B-BEE3-5F5A0D39A0DA}" destId="{5B61D897-6712-426D-B012-06AF71F7AC24}" srcOrd="4" destOrd="0" parTransId="{F6725DBF-4429-4A0B-B773-362E820248AC}" sibTransId="{952770F7-7ACA-49B9-ADA1-294A710BA5A4}"/>
    <dgm:cxn modelId="{FC666DDE-41D8-49DE-B094-D43ED7A62849}" type="presOf" srcId="{C6CD6268-9800-457B-BEE3-5F5A0D39A0DA}" destId="{E450F373-33D9-4453-94BE-4A68EE9A2EA6}" srcOrd="0" destOrd="0" presId="urn:microsoft.com/office/officeart/2005/8/layout/target1"/>
    <dgm:cxn modelId="{252055DF-A73F-4EDE-82A9-D0A58E83BC5C}" srcId="{C6CD6268-9800-457B-BEE3-5F5A0D39A0DA}" destId="{99BCECC5-430C-4F96-BC20-5304FB016F73}" srcOrd="0" destOrd="0" parTransId="{12A7DABF-6987-4721-9B02-53370E3F6AFA}" sibTransId="{F00F2467-6FA2-4546-B0AA-50BBBA6FD3AB}"/>
    <dgm:cxn modelId="{FD62F8B1-2771-4E0F-BBA9-A030BDCF998E}" type="presParOf" srcId="{8174AE09-579F-498B-AAE6-C8F518CC68DF}" destId="{8FEC75B1-6D86-483D-A8B4-80964B02790F}" srcOrd="0" destOrd="0" presId="urn:microsoft.com/office/officeart/2005/8/layout/target1"/>
    <dgm:cxn modelId="{6FD3E4C5-E6A4-4059-82ED-C6D692E52B32}" type="presParOf" srcId="{8174AE09-579F-498B-AAE6-C8F518CC68DF}" destId="{E450F373-33D9-4453-94BE-4A68EE9A2EA6}" srcOrd="1" destOrd="0" presId="urn:microsoft.com/office/officeart/2005/8/layout/target1"/>
    <dgm:cxn modelId="{5DDFD14A-A797-4A79-8A49-6DBB3BEE46DB}" type="presParOf" srcId="{8174AE09-579F-498B-AAE6-C8F518CC68DF}" destId="{9E4D4431-B9AA-498E-8C2C-289A40E35991}" srcOrd="2" destOrd="0" presId="urn:microsoft.com/office/officeart/2005/8/layout/target1"/>
    <dgm:cxn modelId="{D7C4F34F-827A-4A73-952B-266B9092AFB2}" type="presParOf" srcId="{8174AE09-579F-498B-AAE6-C8F518CC68DF}" destId="{98F3976A-FC7D-4F5C-8EAB-43B3B960B4A6}" srcOrd="3"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9DA4A-C40C-42DA-A6DD-04023C169FCC}"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41311C14-A914-40E4-82EB-CAEC55CAE94B}">
      <dgm:prSet/>
      <dgm:spPr/>
      <dgm:t>
        <a:bodyPr/>
        <a:lstStyle/>
        <a:p>
          <a:r>
            <a:rPr lang="en-IN" b="1" i="0"/>
            <a:t>Existing system</a:t>
          </a:r>
          <a:endParaRPr lang="en-IN"/>
        </a:p>
      </dgm:t>
    </dgm:pt>
    <dgm:pt modelId="{C3BCDB41-0725-41FE-87F5-E84D6AD65AC3}" type="parTrans" cxnId="{20A04CA2-8A87-44EE-AFBE-2B081072CC3B}">
      <dgm:prSet/>
      <dgm:spPr/>
      <dgm:t>
        <a:bodyPr/>
        <a:lstStyle/>
        <a:p>
          <a:endParaRPr lang="en-IN"/>
        </a:p>
      </dgm:t>
    </dgm:pt>
    <dgm:pt modelId="{6011791B-6F18-4D93-9025-ADF5A9F2E74C}" type="sibTrans" cxnId="{20A04CA2-8A87-44EE-AFBE-2B081072CC3B}">
      <dgm:prSet/>
      <dgm:spPr/>
      <dgm:t>
        <a:bodyPr/>
        <a:lstStyle/>
        <a:p>
          <a:endParaRPr lang="en-IN"/>
        </a:p>
      </dgm:t>
    </dgm:pt>
    <dgm:pt modelId="{484D81BC-2C08-4DCF-B917-D0BC6A0C100D}">
      <dgm:prSet/>
      <dgm:spPr/>
      <dgm:t>
        <a:bodyPr/>
        <a:lstStyle/>
        <a:p>
          <a:r>
            <a:rPr lang="en-IN" b="0" i="0" dirty="0"/>
            <a:t>Fuel price is known in News paper</a:t>
          </a:r>
          <a:endParaRPr lang="en-IN" dirty="0"/>
        </a:p>
      </dgm:t>
    </dgm:pt>
    <dgm:pt modelId="{B13A35B3-ED7E-4B52-9C94-6937293EF20E}" type="parTrans" cxnId="{F98DA7C9-CE89-48F2-9312-AFD690F9691A}">
      <dgm:prSet/>
      <dgm:spPr/>
      <dgm:t>
        <a:bodyPr/>
        <a:lstStyle/>
        <a:p>
          <a:endParaRPr lang="en-IN"/>
        </a:p>
      </dgm:t>
    </dgm:pt>
    <dgm:pt modelId="{285DDDD9-23CF-4449-ABFE-F69A8CD1EB43}" type="sibTrans" cxnId="{F98DA7C9-CE89-48F2-9312-AFD690F9691A}">
      <dgm:prSet/>
      <dgm:spPr/>
      <dgm:t>
        <a:bodyPr/>
        <a:lstStyle/>
        <a:p>
          <a:endParaRPr lang="en-IN"/>
        </a:p>
      </dgm:t>
    </dgm:pt>
    <dgm:pt modelId="{F6A35300-536E-4282-8798-59F07C73D22A}">
      <dgm:prSet/>
      <dgm:spPr/>
      <dgm:t>
        <a:bodyPr/>
        <a:lstStyle/>
        <a:p>
          <a:r>
            <a:rPr lang="en-IN" b="0" i="0" dirty="0"/>
            <a:t>Milage of a vehicle testing using manually by particular amount of fuel taken and drive the vehicle up to finish it.</a:t>
          </a:r>
          <a:endParaRPr lang="en-IN" dirty="0"/>
        </a:p>
      </dgm:t>
    </dgm:pt>
    <dgm:pt modelId="{37B33BCB-6A1A-45B1-9089-C32F938C90FA}" type="parTrans" cxnId="{EA3D5DF0-AF1F-4ECE-B067-2E06D3359209}">
      <dgm:prSet/>
      <dgm:spPr/>
      <dgm:t>
        <a:bodyPr/>
        <a:lstStyle/>
        <a:p>
          <a:endParaRPr lang="en-IN"/>
        </a:p>
      </dgm:t>
    </dgm:pt>
    <dgm:pt modelId="{FD563543-7F83-4053-9386-F2E076F975E7}" type="sibTrans" cxnId="{EA3D5DF0-AF1F-4ECE-B067-2E06D3359209}">
      <dgm:prSet/>
      <dgm:spPr/>
      <dgm:t>
        <a:bodyPr/>
        <a:lstStyle/>
        <a:p>
          <a:endParaRPr lang="en-IN"/>
        </a:p>
      </dgm:t>
    </dgm:pt>
    <dgm:pt modelId="{67512E53-65A4-4B1B-A397-5B16C9AE24A7}">
      <dgm:prSet/>
      <dgm:spPr/>
      <dgm:t>
        <a:bodyPr/>
        <a:lstStyle/>
        <a:p>
          <a:r>
            <a:rPr lang="en-IN" b="0" i="0"/>
            <a:t>CO</a:t>
          </a:r>
          <a:r>
            <a:rPr lang="en-IN" b="0" i="0" baseline="-25000"/>
            <a:t>2 </a:t>
          </a:r>
          <a:r>
            <a:rPr lang="en-IN" b="0" i="0"/>
            <a:t>is testing in smoke testing centre.</a:t>
          </a:r>
          <a:endParaRPr lang="en-IN"/>
        </a:p>
      </dgm:t>
    </dgm:pt>
    <dgm:pt modelId="{DF56EC29-29CB-4006-B61E-CFCCEF29A9F4}" type="parTrans" cxnId="{BF0DD913-755B-4CF0-BFE4-F7A222B7D7C1}">
      <dgm:prSet/>
      <dgm:spPr/>
      <dgm:t>
        <a:bodyPr/>
        <a:lstStyle/>
        <a:p>
          <a:endParaRPr lang="en-IN"/>
        </a:p>
      </dgm:t>
    </dgm:pt>
    <dgm:pt modelId="{687271CB-F837-42A6-914F-AA5766ECC775}" type="sibTrans" cxnId="{BF0DD913-755B-4CF0-BFE4-F7A222B7D7C1}">
      <dgm:prSet/>
      <dgm:spPr/>
      <dgm:t>
        <a:bodyPr/>
        <a:lstStyle/>
        <a:p>
          <a:endParaRPr lang="en-IN"/>
        </a:p>
      </dgm:t>
    </dgm:pt>
    <dgm:pt modelId="{27CAF0FA-2DCE-4019-8152-AE3682A6DA4E}">
      <dgm:prSet/>
      <dgm:spPr/>
      <dgm:t>
        <a:bodyPr/>
        <a:lstStyle/>
        <a:p>
          <a:r>
            <a:rPr lang="en-IN" dirty="0"/>
            <a:t>Fuel Price is predicted Using Linear Regression with low accuracy</a:t>
          </a:r>
        </a:p>
      </dgm:t>
    </dgm:pt>
    <dgm:pt modelId="{24823479-F628-43CA-BDD5-A8AF7BCAD689}" type="parTrans" cxnId="{8041C365-44A1-4020-AEB9-50571C6EEB8C}">
      <dgm:prSet/>
      <dgm:spPr/>
      <dgm:t>
        <a:bodyPr/>
        <a:lstStyle/>
        <a:p>
          <a:endParaRPr lang="en-IN"/>
        </a:p>
      </dgm:t>
    </dgm:pt>
    <dgm:pt modelId="{67F0707D-C6C0-4A49-8A03-D9F30B87BE27}" type="sibTrans" cxnId="{8041C365-44A1-4020-AEB9-50571C6EEB8C}">
      <dgm:prSet/>
      <dgm:spPr/>
      <dgm:t>
        <a:bodyPr/>
        <a:lstStyle/>
        <a:p>
          <a:endParaRPr lang="en-IN"/>
        </a:p>
      </dgm:t>
    </dgm:pt>
    <dgm:pt modelId="{389F97B5-AE75-4E43-BCCF-E40F0F2425FD}" type="pres">
      <dgm:prSet presAssocID="{C539DA4A-C40C-42DA-A6DD-04023C169FCC}" presName="compositeShape" presStyleCnt="0">
        <dgm:presLayoutVars>
          <dgm:chMax val="7"/>
          <dgm:dir/>
          <dgm:resizeHandles val="exact"/>
        </dgm:presLayoutVars>
      </dgm:prSet>
      <dgm:spPr/>
    </dgm:pt>
    <dgm:pt modelId="{DCF38CD4-0C5B-4EA4-AB9F-F1441880F31C}" type="pres">
      <dgm:prSet presAssocID="{41311C14-A914-40E4-82EB-CAEC55CAE94B}" presName="circ1TxSh" presStyleLbl="vennNode1" presStyleIdx="0" presStyleCnt="1"/>
      <dgm:spPr/>
    </dgm:pt>
  </dgm:ptLst>
  <dgm:cxnLst>
    <dgm:cxn modelId="{BF0DD913-755B-4CF0-BFE4-F7A222B7D7C1}" srcId="{41311C14-A914-40E4-82EB-CAEC55CAE94B}" destId="{67512E53-65A4-4B1B-A397-5B16C9AE24A7}" srcOrd="3" destOrd="0" parTransId="{DF56EC29-29CB-4006-B61E-CFCCEF29A9F4}" sibTransId="{687271CB-F837-42A6-914F-AA5766ECC775}"/>
    <dgm:cxn modelId="{F451CD36-5DC0-4204-93DA-E7F44AD14957}" type="presOf" srcId="{67512E53-65A4-4B1B-A397-5B16C9AE24A7}" destId="{DCF38CD4-0C5B-4EA4-AB9F-F1441880F31C}" srcOrd="0" destOrd="4" presId="urn:microsoft.com/office/officeart/2005/8/layout/venn1"/>
    <dgm:cxn modelId="{05B97061-99C2-4E71-BB0C-54065C88EA9F}" type="presOf" srcId="{27CAF0FA-2DCE-4019-8152-AE3682A6DA4E}" destId="{DCF38CD4-0C5B-4EA4-AB9F-F1441880F31C}" srcOrd="0" destOrd="2" presId="urn:microsoft.com/office/officeart/2005/8/layout/venn1"/>
    <dgm:cxn modelId="{8041C365-44A1-4020-AEB9-50571C6EEB8C}" srcId="{41311C14-A914-40E4-82EB-CAEC55CAE94B}" destId="{27CAF0FA-2DCE-4019-8152-AE3682A6DA4E}" srcOrd="1" destOrd="0" parTransId="{24823479-F628-43CA-BDD5-A8AF7BCAD689}" sibTransId="{67F0707D-C6C0-4A49-8A03-D9F30B87BE27}"/>
    <dgm:cxn modelId="{F2777157-3180-4F65-8B4B-336A3F7A85A6}" type="presOf" srcId="{C539DA4A-C40C-42DA-A6DD-04023C169FCC}" destId="{389F97B5-AE75-4E43-BCCF-E40F0F2425FD}" srcOrd="0" destOrd="0" presId="urn:microsoft.com/office/officeart/2005/8/layout/venn1"/>
    <dgm:cxn modelId="{20A04CA2-8A87-44EE-AFBE-2B081072CC3B}" srcId="{C539DA4A-C40C-42DA-A6DD-04023C169FCC}" destId="{41311C14-A914-40E4-82EB-CAEC55CAE94B}" srcOrd="0" destOrd="0" parTransId="{C3BCDB41-0725-41FE-87F5-E84D6AD65AC3}" sibTransId="{6011791B-6F18-4D93-9025-ADF5A9F2E74C}"/>
    <dgm:cxn modelId="{F98DA7C9-CE89-48F2-9312-AFD690F9691A}" srcId="{41311C14-A914-40E4-82EB-CAEC55CAE94B}" destId="{484D81BC-2C08-4DCF-B917-D0BC6A0C100D}" srcOrd="0" destOrd="0" parTransId="{B13A35B3-ED7E-4B52-9C94-6937293EF20E}" sibTransId="{285DDDD9-23CF-4449-ABFE-F69A8CD1EB43}"/>
    <dgm:cxn modelId="{CF1CA5D4-147C-49D0-B304-0F66BBB70A69}" type="presOf" srcId="{F6A35300-536E-4282-8798-59F07C73D22A}" destId="{DCF38CD4-0C5B-4EA4-AB9F-F1441880F31C}" srcOrd="0" destOrd="3" presId="urn:microsoft.com/office/officeart/2005/8/layout/venn1"/>
    <dgm:cxn modelId="{0AC3A3D8-2D1B-47DE-A11B-C8F54486AA3E}" type="presOf" srcId="{484D81BC-2C08-4DCF-B917-D0BC6A0C100D}" destId="{DCF38CD4-0C5B-4EA4-AB9F-F1441880F31C}" srcOrd="0" destOrd="1" presId="urn:microsoft.com/office/officeart/2005/8/layout/venn1"/>
    <dgm:cxn modelId="{EA3D5DF0-AF1F-4ECE-B067-2E06D3359209}" srcId="{41311C14-A914-40E4-82EB-CAEC55CAE94B}" destId="{F6A35300-536E-4282-8798-59F07C73D22A}" srcOrd="2" destOrd="0" parTransId="{37B33BCB-6A1A-45B1-9089-C32F938C90FA}" sibTransId="{FD563543-7F83-4053-9386-F2E076F975E7}"/>
    <dgm:cxn modelId="{370B7EFB-284E-403B-88F5-68DDC973899B}" type="presOf" srcId="{41311C14-A914-40E4-82EB-CAEC55CAE94B}" destId="{DCF38CD4-0C5B-4EA4-AB9F-F1441880F31C}" srcOrd="0" destOrd="0" presId="urn:microsoft.com/office/officeart/2005/8/layout/venn1"/>
    <dgm:cxn modelId="{5A611CD5-E522-4763-B15E-EE4BCA26F787}" type="presParOf" srcId="{389F97B5-AE75-4E43-BCCF-E40F0F2425FD}" destId="{DCF38CD4-0C5B-4EA4-AB9F-F1441880F31C}" srcOrd="0" destOrd="0" presId="urn:microsoft.com/office/officeart/2005/8/layout/ven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C75B1-6D86-483D-A8B4-80964B02790F}">
      <dsp:nvSpPr>
        <dsp:cNvPr id="0" name=""/>
        <dsp:cNvSpPr/>
      </dsp:nvSpPr>
      <dsp:spPr>
        <a:xfrm>
          <a:off x="-308413" y="1921473"/>
          <a:ext cx="2163416" cy="19528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0F373-33D9-4453-94BE-4A68EE9A2EA6}">
      <dsp:nvSpPr>
        <dsp:cNvPr id="0" name=""/>
        <dsp:cNvSpPr/>
      </dsp:nvSpPr>
      <dsp:spPr>
        <a:xfrm>
          <a:off x="1598743" y="-249451"/>
          <a:ext cx="2315363" cy="359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20320" rIns="20320" bIns="20320" numCol="1" spcCol="1270" anchor="t" anchorCtr="0">
          <a:noAutofit/>
        </a:bodyPr>
        <a:lstStyle/>
        <a:p>
          <a:pPr marL="0" lvl="0" indent="0" algn="l" defTabSz="711200">
            <a:lnSpc>
              <a:spcPct val="90000"/>
            </a:lnSpc>
            <a:spcBef>
              <a:spcPct val="0"/>
            </a:spcBef>
            <a:spcAft>
              <a:spcPct val="35000"/>
            </a:spcAft>
            <a:buNone/>
          </a:pPr>
          <a:r>
            <a:rPr lang="en-IN" sz="1600" b="1" i="0" kern="1200" dirty="0"/>
            <a:t>Proposed system</a:t>
          </a:r>
          <a:endParaRPr lang="en-IN" sz="1600" kern="1200" dirty="0"/>
        </a:p>
        <a:p>
          <a:pPr marL="114300" lvl="1" indent="-114300" algn="l" defTabSz="533400">
            <a:lnSpc>
              <a:spcPct val="90000"/>
            </a:lnSpc>
            <a:spcBef>
              <a:spcPct val="0"/>
            </a:spcBef>
            <a:spcAft>
              <a:spcPct val="15000"/>
            </a:spcAft>
            <a:buChar char="•"/>
          </a:pPr>
          <a:r>
            <a:rPr lang="en-IN" sz="1200" kern="1200" dirty="0"/>
            <a:t>Predict Fuel Price advanced using Random Forest Algorithm</a:t>
          </a:r>
        </a:p>
        <a:p>
          <a:pPr marL="114300" lvl="1" indent="-114300" algn="l" defTabSz="533400">
            <a:lnSpc>
              <a:spcPct val="90000"/>
            </a:lnSpc>
            <a:spcBef>
              <a:spcPct val="0"/>
            </a:spcBef>
            <a:spcAft>
              <a:spcPct val="15000"/>
            </a:spcAft>
            <a:buChar char="•"/>
          </a:pPr>
          <a:r>
            <a:rPr lang="en-IN" sz="1200" b="0" i="0" kern="1200" dirty="0"/>
            <a:t>predict the Fuel Consumption of vehicle in city and Highway Separately</a:t>
          </a:r>
          <a:endParaRPr lang="en-IN" sz="1200" kern="1200" dirty="0"/>
        </a:p>
        <a:p>
          <a:pPr marL="114300" lvl="1" indent="-114300" algn="l" defTabSz="533400">
            <a:lnSpc>
              <a:spcPct val="90000"/>
            </a:lnSpc>
            <a:spcBef>
              <a:spcPct val="0"/>
            </a:spcBef>
            <a:spcAft>
              <a:spcPct val="15000"/>
            </a:spcAft>
            <a:buChar char="•"/>
          </a:pPr>
          <a:r>
            <a:rPr lang="en-IN" sz="1200" b="0" i="0" kern="1200" dirty="0"/>
            <a:t>predict the amount of </a:t>
          </a:r>
          <a:r>
            <a:rPr lang="en-IN" sz="1200" b="0" i="0" kern="1200"/>
            <a:t>CO</a:t>
          </a:r>
          <a:r>
            <a:rPr lang="en-IN" sz="1200" b="0" i="0" kern="1200" baseline="-25000"/>
            <a:t>2</a:t>
          </a:r>
          <a:r>
            <a:rPr lang="en-IN" sz="1200" b="0" i="0" kern="1200"/>
            <a:t> generated in our vehicle using Machine Learning Algorithm.</a:t>
          </a:r>
          <a:endParaRPr lang="en-IN" sz="1200" kern="1200" dirty="0"/>
        </a:p>
        <a:p>
          <a:pPr marL="114300" lvl="1" indent="-114300" algn="l" defTabSz="533400">
            <a:lnSpc>
              <a:spcPct val="90000"/>
            </a:lnSpc>
            <a:spcBef>
              <a:spcPct val="0"/>
            </a:spcBef>
            <a:spcAft>
              <a:spcPct val="15000"/>
            </a:spcAft>
            <a:buChar char="•"/>
          </a:pPr>
          <a:r>
            <a:rPr lang="en-IN" sz="1200" b="0" i="0" kern="1200" dirty="0"/>
            <a:t>Fuel price and Fuel consumption can predict in one application</a:t>
          </a:r>
          <a:endParaRPr lang="en-IN" sz="1200" kern="1200" dirty="0"/>
        </a:p>
        <a:p>
          <a:pPr marL="114300" lvl="1" indent="-114300" algn="l" defTabSz="533400">
            <a:lnSpc>
              <a:spcPct val="90000"/>
            </a:lnSpc>
            <a:spcBef>
              <a:spcPct val="0"/>
            </a:spcBef>
            <a:spcAft>
              <a:spcPct val="15000"/>
            </a:spcAft>
            <a:buChar char="•"/>
          </a:pPr>
          <a:r>
            <a:rPr lang="en-US" sz="1200" kern="1200" dirty="0"/>
            <a:t> Machine learning techniques are widely applied to this. Random Forest. Multiple linear Regression models is using to get accurate prediction.</a:t>
          </a:r>
          <a:endParaRPr lang="en-IN" sz="1200" kern="1200" dirty="0"/>
        </a:p>
      </dsp:txBody>
      <dsp:txXfrm>
        <a:off x="1598743" y="-249451"/>
        <a:ext cx="2315363" cy="3590387"/>
      </dsp:txXfrm>
    </dsp:sp>
    <dsp:sp modelId="{9E4D4431-B9AA-498E-8C2C-289A40E35991}">
      <dsp:nvSpPr>
        <dsp:cNvPr id="0" name=""/>
        <dsp:cNvSpPr/>
      </dsp:nvSpPr>
      <dsp:spPr>
        <a:xfrm>
          <a:off x="1945144" y="1545742"/>
          <a:ext cx="27042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F3976A-FC7D-4F5C-8EAB-43B3B960B4A6}">
      <dsp:nvSpPr>
        <dsp:cNvPr id="0" name=""/>
        <dsp:cNvSpPr/>
      </dsp:nvSpPr>
      <dsp:spPr>
        <a:xfrm rot="5400000">
          <a:off x="682340" y="1635974"/>
          <a:ext cx="1352856" cy="1170949"/>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38CD4-0C5B-4EA4-AB9F-F1441880F31C}">
      <dsp:nvSpPr>
        <dsp:cNvPr id="0" name=""/>
        <dsp:cNvSpPr/>
      </dsp:nvSpPr>
      <dsp:spPr>
        <a:xfrm>
          <a:off x="0" y="66417"/>
          <a:ext cx="3758681" cy="3758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800100">
            <a:lnSpc>
              <a:spcPct val="90000"/>
            </a:lnSpc>
            <a:spcBef>
              <a:spcPct val="0"/>
            </a:spcBef>
            <a:spcAft>
              <a:spcPct val="35000"/>
            </a:spcAft>
            <a:buNone/>
          </a:pPr>
          <a:r>
            <a:rPr lang="en-IN" sz="1800" b="1" i="0" kern="1200"/>
            <a:t>Existing system</a:t>
          </a:r>
          <a:endParaRPr lang="en-IN" sz="1800" kern="1200"/>
        </a:p>
        <a:p>
          <a:pPr marL="114300" lvl="1" indent="-114300" algn="l" defTabSz="622300">
            <a:lnSpc>
              <a:spcPct val="90000"/>
            </a:lnSpc>
            <a:spcBef>
              <a:spcPct val="0"/>
            </a:spcBef>
            <a:spcAft>
              <a:spcPct val="15000"/>
            </a:spcAft>
            <a:buChar char="•"/>
          </a:pPr>
          <a:r>
            <a:rPr lang="en-IN" sz="1400" b="0" i="0" kern="1200" dirty="0"/>
            <a:t>Fuel price is known in News paper</a:t>
          </a:r>
          <a:endParaRPr lang="en-IN" sz="1400" kern="1200" dirty="0"/>
        </a:p>
        <a:p>
          <a:pPr marL="114300" lvl="1" indent="-114300" algn="l" defTabSz="622300">
            <a:lnSpc>
              <a:spcPct val="90000"/>
            </a:lnSpc>
            <a:spcBef>
              <a:spcPct val="0"/>
            </a:spcBef>
            <a:spcAft>
              <a:spcPct val="15000"/>
            </a:spcAft>
            <a:buChar char="•"/>
          </a:pPr>
          <a:r>
            <a:rPr lang="en-IN" sz="1400" kern="1200" dirty="0"/>
            <a:t>Fuel Price is predicted Using Linear Regression with low accuracy</a:t>
          </a:r>
        </a:p>
        <a:p>
          <a:pPr marL="114300" lvl="1" indent="-114300" algn="l" defTabSz="622300">
            <a:lnSpc>
              <a:spcPct val="90000"/>
            </a:lnSpc>
            <a:spcBef>
              <a:spcPct val="0"/>
            </a:spcBef>
            <a:spcAft>
              <a:spcPct val="15000"/>
            </a:spcAft>
            <a:buChar char="•"/>
          </a:pPr>
          <a:r>
            <a:rPr lang="en-IN" sz="1400" b="0" i="0" kern="1200" dirty="0"/>
            <a:t>Milage of a vehicle testing using manually by particular amount of fuel taken and drive the vehicle up to finish it.</a:t>
          </a:r>
          <a:endParaRPr lang="en-IN" sz="1400" kern="1200" dirty="0"/>
        </a:p>
        <a:p>
          <a:pPr marL="114300" lvl="1" indent="-114300" algn="l" defTabSz="622300">
            <a:lnSpc>
              <a:spcPct val="90000"/>
            </a:lnSpc>
            <a:spcBef>
              <a:spcPct val="0"/>
            </a:spcBef>
            <a:spcAft>
              <a:spcPct val="15000"/>
            </a:spcAft>
            <a:buChar char="•"/>
          </a:pPr>
          <a:r>
            <a:rPr lang="en-IN" sz="1400" b="0" i="0" kern="1200"/>
            <a:t>CO</a:t>
          </a:r>
          <a:r>
            <a:rPr lang="en-IN" sz="1400" b="0" i="0" kern="1200" baseline="-25000"/>
            <a:t>2 </a:t>
          </a:r>
          <a:r>
            <a:rPr lang="en-IN" sz="1400" b="0" i="0" kern="1200"/>
            <a:t>is testing in smoke testing centre.</a:t>
          </a:r>
          <a:endParaRPr lang="en-IN" sz="1400" kern="1200"/>
        </a:p>
      </dsp:txBody>
      <dsp:txXfrm>
        <a:off x="550446" y="616863"/>
        <a:ext cx="2657789" cy="2657789"/>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F08313-7495-4456-B7D6-E9301B9D3BF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8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3938105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94118054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85903935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54093443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071849589"/>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6835517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12462960"/>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8886765"/>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209772028"/>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022476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4079687512"/>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21044308"/>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38449453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70485219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9915470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1148149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7" r:id="rId6"/>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D480FBF6-E9C2-4AE0-90F6-8F1434B639F3}" type="datetimeFigureOut">
              <a:rPr lang="zh-CN" altLang="en-US" smtClean="0">
                <a:solidFill>
                  <a:prstClr val="black">
                    <a:tint val="75000"/>
                  </a:prstClr>
                </a:solidFill>
              </a:rPr>
              <a:t>2022/7/5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59877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wipe/>
  </p:transition>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100000">
              <a:srgbClr val="E0D7E1"/>
            </a:gs>
            <a:gs pos="63715">
              <a:srgbClr val="D9D0DB"/>
            </a:gs>
            <a:gs pos="89000">
              <a:schemeClr val="tx2">
                <a:lumMod val="90000"/>
              </a:schemeClr>
            </a:gs>
            <a:gs pos="0">
              <a:schemeClr val="bg2">
                <a:lumMod val="60000"/>
                <a:lumOff val="40000"/>
              </a:schemeClr>
            </a:gs>
            <a:gs pos="36000">
              <a:schemeClr val="bg2">
                <a:lumMod val="40000"/>
                <a:lumOff val="60000"/>
              </a:schemeClr>
            </a:gs>
          </a:gsLst>
          <a:path path="circle">
            <a:fillToRect l="50000" t="50000" r="50000" b="50000"/>
          </a:path>
        </a:gradFill>
        <a:effectLst/>
      </p:bgPr>
    </p:bg>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495946" y="979682"/>
            <a:ext cx="6886141"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7200" b="1" dirty="0">
                <a:solidFill>
                  <a:schemeClr val="bg2">
                    <a:lumMod val="75000"/>
                  </a:schemeClr>
                </a:solidFill>
                <a:latin typeface="Times New Roman" panose="02020603050405020304" pitchFamily="18" charset="0"/>
                <a:cs typeface="Times New Roman" panose="02020603050405020304" pitchFamily="18" charset="0"/>
              </a:rPr>
              <a:t>Fuel Monitoring</a:t>
            </a:r>
            <a:endParaRPr sz="7200" b="1" dirty="0">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6" name="直接连接符 61">
            <a:extLst>
              <a:ext uri="{FF2B5EF4-FFF2-40B4-BE49-F238E27FC236}">
                <a16:creationId xmlns:a16="http://schemas.microsoft.com/office/drawing/2014/main" id="{D2B93FBD-DFEE-209F-0106-7F3A04CADE74}"/>
              </a:ext>
            </a:extLst>
          </p:cNvPr>
          <p:cNvCxnSpPr>
            <a:cxnSpLocks/>
          </p:cNvCxnSpPr>
          <p:nvPr/>
        </p:nvCxnSpPr>
        <p:spPr>
          <a:xfrm>
            <a:off x="1828800" y="2155453"/>
            <a:ext cx="4179736" cy="0"/>
          </a:xfrm>
          <a:prstGeom prst="line">
            <a:avLst/>
          </a:prstGeom>
          <a:noFill/>
          <a:ln w="9525" cap="rnd" cmpd="sng" algn="ctr">
            <a:solidFill>
              <a:srgbClr val="4E5255"/>
            </a:solidFill>
            <a:prstDash val="solid"/>
          </a:ln>
          <a:effectLst/>
        </p:spPr>
      </p:cxnSp>
      <p:sp>
        <p:nvSpPr>
          <p:cNvPr id="8" name="TextBox 7">
            <a:extLst>
              <a:ext uri="{FF2B5EF4-FFF2-40B4-BE49-F238E27FC236}">
                <a16:creationId xmlns:a16="http://schemas.microsoft.com/office/drawing/2014/main" id="{35C183C0-D6B0-BCC0-724D-67ECAD1C0B68}"/>
              </a:ext>
            </a:extLst>
          </p:cNvPr>
          <p:cNvSpPr txBox="1"/>
          <p:nvPr/>
        </p:nvSpPr>
        <p:spPr>
          <a:xfrm>
            <a:off x="2755003" y="2273929"/>
            <a:ext cx="4627084"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entury Gothic" panose="020B0502020202020204" pitchFamily="34" charset="0"/>
                <a:cs typeface="+mn-cs"/>
              </a:rPr>
              <a:t>MCA MAIN PROJECT </a:t>
            </a:r>
            <a:endParaRPr kumimoji="0" lang="zh-CN" altLang="en-US" sz="2800" b="0" i="0" u="none" strike="noStrike" kern="1200" cap="none" spc="0" normalizeH="0" baseline="0" noProof="0" dirty="0">
              <a:ln>
                <a:noFill/>
              </a:ln>
              <a:solidFill>
                <a:prstClr val="black"/>
              </a:solidFill>
              <a:effectLst/>
              <a:uLnTx/>
              <a:uFillTx/>
              <a:latin typeface="Century Gothic" panose="020B0502020202020204" pitchFamily="34" charset="0"/>
              <a:cs typeface="+mn-cs"/>
            </a:endParaRPr>
          </a:p>
        </p:txBody>
      </p:sp>
      <p:sp>
        <p:nvSpPr>
          <p:cNvPr id="10" name="TextBox 9">
            <a:extLst>
              <a:ext uri="{FF2B5EF4-FFF2-40B4-BE49-F238E27FC236}">
                <a16:creationId xmlns:a16="http://schemas.microsoft.com/office/drawing/2014/main" id="{D5BED866-1CE8-D19C-C4F2-AA417360FFD4}"/>
              </a:ext>
            </a:extLst>
          </p:cNvPr>
          <p:cNvSpPr txBox="1"/>
          <p:nvPr/>
        </p:nvSpPr>
        <p:spPr>
          <a:xfrm>
            <a:off x="1079652" y="2571750"/>
            <a:ext cx="4627084" cy="1291700"/>
          </a:xfrm>
          <a:prstGeom prst="rect">
            <a:avLst/>
          </a:prstGeom>
          <a:noFill/>
        </p:spPr>
        <p:txBody>
          <a:bodyPr wrap="square">
            <a:spAutoFit/>
          </a:bodyPr>
          <a:lstStyle/>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t>Greena J Helan</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t>MCA-A </a:t>
            </a:r>
          </a:p>
          <a:p>
            <a:pPr marL="0" marR="0" lvl="0" indent="0" algn="r"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t>Roll No:55</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u="sng" dirty="0">
                <a:solidFill>
                  <a:schemeClr val="bg2">
                    <a:lumMod val="75000"/>
                  </a:schemeClr>
                </a:solidFill>
                <a:latin typeface="Times New Roman" panose="02020603050405020304" pitchFamily="18" charset="0"/>
                <a:cs typeface="Times New Roman" panose="02020603050405020304" pitchFamily="18" charset="0"/>
              </a:rPr>
              <a:t>Input/Output</a:t>
            </a:r>
            <a:endParaRPr b="1" u="sng"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38F69691-1FF9-DF4A-8A5E-5DA8E12EC3EE}"/>
              </a:ext>
            </a:extLst>
          </p:cNvPr>
          <p:cNvPicPr>
            <a:picLocks noChangeAspect="1"/>
          </p:cNvPicPr>
          <p:nvPr/>
        </p:nvPicPr>
        <p:blipFill>
          <a:blip r:embed="rId3"/>
          <a:stretch>
            <a:fillRect/>
          </a:stretch>
        </p:blipFill>
        <p:spPr>
          <a:xfrm>
            <a:off x="906204" y="1810747"/>
            <a:ext cx="3665796" cy="2593378"/>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F4030-524D-E416-37B1-F7B24616929F}"/>
              </a:ext>
            </a:extLst>
          </p:cNvPr>
          <p:cNvSpPr>
            <a:spLocks noGrp="1"/>
          </p:cNvSpPr>
          <p:nvPr>
            <p:ph type="title"/>
          </p:nvPr>
        </p:nvSpPr>
        <p:spPr>
          <a:xfrm>
            <a:off x="165407" y="95021"/>
            <a:ext cx="6761100" cy="857400"/>
          </a:xfrm>
        </p:spPr>
        <p:txBody>
          <a:bodyPr/>
          <a:lstStyle/>
          <a:p>
            <a:r>
              <a:rPr lang="en-US" b="1" dirty="0">
                <a:solidFill>
                  <a:schemeClr val="bg2">
                    <a:lumMod val="75000"/>
                  </a:schemeClr>
                </a:solidFill>
                <a:latin typeface="Times New Roman" panose="02020603050405020304" pitchFamily="18" charset="0"/>
                <a:cs typeface="Times New Roman" panose="02020603050405020304" pitchFamily="18" charset="0"/>
              </a:rPr>
              <a:t>Algorithm Used:</a:t>
            </a:r>
            <a:endParaRPr lang="en-IN"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568A135-3A90-514C-0115-ACD4F3F2E771}"/>
              </a:ext>
            </a:extLst>
          </p:cNvPr>
          <p:cNvSpPr>
            <a:spLocks noGrp="1"/>
          </p:cNvSpPr>
          <p:nvPr>
            <p:ph type="body" idx="1"/>
          </p:nvPr>
        </p:nvSpPr>
        <p:spPr>
          <a:xfrm>
            <a:off x="427677" y="1081500"/>
            <a:ext cx="6761100" cy="2980500"/>
          </a:xfrm>
        </p:spPr>
        <p:txBody>
          <a:bodyPr/>
          <a:lstStyle/>
          <a:p>
            <a:pPr marL="76200" indent="0">
              <a:buNone/>
            </a:pPr>
            <a:r>
              <a:rPr lang="en-US" sz="1800" b="1" i="0" u="sng" dirty="0">
                <a:solidFill>
                  <a:schemeClr val="bg2">
                    <a:lumMod val="75000"/>
                  </a:schemeClr>
                </a:solidFill>
                <a:effectLst/>
                <a:latin typeface="Times New Roman" panose="02020603050405020304" pitchFamily="18" charset="0"/>
                <a:cs typeface="Times New Roman" panose="02020603050405020304" pitchFamily="18" charset="0"/>
              </a:rPr>
              <a:t> Multiple Linear Regression</a:t>
            </a:r>
          </a:p>
          <a:p>
            <a:pPr marL="76200" indent="0">
              <a:buNone/>
            </a:pPr>
            <a:r>
              <a:rPr lang="en-US" sz="1600" i="0" dirty="0">
                <a:solidFill>
                  <a:schemeClr val="tx1"/>
                </a:solidFill>
                <a:effectLst/>
                <a:latin typeface="Times New Roman" panose="02020603050405020304" pitchFamily="18" charset="0"/>
                <a:cs typeface="Times New Roman" panose="02020603050405020304" pitchFamily="18" charset="0"/>
              </a:rPr>
              <a:t>Multiple linear regression (MLR), also known simply as multiple regression, is a statistical technique that uses several explanatory variables to predict the outcome of a response variable. The goal of multiple linear regression is to model the linear relationship between the explanatory (independent) variables and response (dependent) variables. In essence, multiple regression is the extension of ordinary least-squares (OLS) regression because it involves more than one explanatory variable</a:t>
            </a:r>
            <a:r>
              <a:rPr lang="en-US" sz="1800" b="1" i="0" u="sng" dirty="0">
                <a:solidFill>
                  <a:schemeClr val="bg2">
                    <a:lumMod val="75000"/>
                  </a:schemeClr>
                </a:solidFill>
                <a:effectLst/>
                <a:latin typeface="Times New Roman" panose="02020603050405020304" pitchFamily="18" charset="0"/>
                <a:cs typeface="Times New Roman" panose="02020603050405020304" pitchFamily="18" charset="0"/>
              </a:rPr>
              <a:t>. </a:t>
            </a:r>
          </a:p>
          <a:p>
            <a:pPr marL="76200" indent="0">
              <a:buNone/>
            </a:pPr>
            <a:r>
              <a:rPr lang="en-IN" sz="1800" b="1" i="0" u="sng" dirty="0">
                <a:solidFill>
                  <a:schemeClr val="tx2">
                    <a:lumMod val="25000"/>
                  </a:schemeClr>
                </a:solidFill>
                <a:effectLst/>
                <a:latin typeface="Times New Roman" panose="02020603050405020304" pitchFamily="18" charset="0"/>
                <a:cs typeface="Times New Roman" panose="02020603050405020304" pitchFamily="18" charset="0"/>
              </a:rPr>
              <a:t>Random Forest Algorithms</a:t>
            </a:r>
            <a:endParaRPr lang="en-US" sz="1800" b="1" i="0" u="sng" dirty="0">
              <a:solidFill>
                <a:schemeClr val="tx2">
                  <a:lumMod val="25000"/>
                </a:schemeClr>
              </a:solidFill>
              <a:effectLst/>
              <a:latin typeface="Times New Roman" panose="02020603050405020304" pitchFamily="18" charset="0"/>
              <a:cs typeface="Times New Roman" panose="02020603050405020304" pitchFamily="18" charset="0"/>
            </a:endParaRPr>
          </a:p>
          <a:p>
            <a:pPr marL="76200" indent="0">
              <a:buNone/>
            </a:pPr>
            <a:r>
              <a:rPr lang="en-US" sz="1600" b="0" i="0" dirty="0">
                <a:solidFill>
                  <a:schemeClr val="tx1"/>
                </a:solidFill>
                <a:effectLst/>
                <a:latin typeface="Times New Roman" panose="02020603050405020304" pitchFamily="18" charset="0"/>
                <a:cs typeface="Times New Roman" panose="02020603050405020304" pitchFamily="18" charset="0"/>
              </a:rPr>
              <a:t>Random forest is </a:t>
            </a:r>
            <a:r>
              <a:rPr lang="en-US" sz="1600" b="1" i="0" dirty="0">
                <a:solidFill>
                  <a:schemeClr val="tx1"/>
                </a:solidFill>
                <a:effectLst/>
                <a:latin typeface="Times New Roman" panose="02020603050405020304" pitchFamily="18" charset="0"/>
                <a:cs typeface="Times New Roman" panose="02020603050405020304" pitchFamily="18" charset="0"/>
              </a:rPr>
              <a:t>a Supervised Machine Learning Algorithm that is used widely in Classification and Regression problems</a:t>
            </a:r>
            <a:r>
              <a:rPr lang="en-US" sz="1600" b="0" i="0" dirty="0">
                <a:solidFill>
                  <a:schemeClr val="tx1"/>
                </a:solidFill>
                <a:effectLst/>
                <a:latin typeface="Times New Roman" panose="02020603050405020304" pitchFamily="18" charset="0"/>
                <a:cs typeface="Times New Roman" panose="02020603050405020304" pitchFamily="18" charset="0"/>
              </a:rPr>
              <a:t>. It builds decision trees on different samples and takes their majority vote for classification and average in case of regression.</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3DE268B-A6D1-BF13-EB9D-24776074B7F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BE7B460B-32AB-FBD6-4BE2-93B8D36F1238}"/>
              </a:ext>
            </a:extLst>
          </p:cNvPr>
          <p:cNvPicPr>
            <a:picLocks noChangeAspect="1"/>
          </p:cNvPicPr>
          <p:nvPr/>
        </p:nvPicPr>
        <p:blipFill>
          <a:blip r:embed="rId2"/>
          <a:stretch>
            <a:fillRect/>
          </a:stretch>
        </p:blipFill>
        <p:spPr>
          <a:xfrm>
            <a:off x="6324599" y="0"/>
            <a:ext cx="2172117" cy="1723986"/>
          </a:xfrm>
          <a:prstGeom prst="rect">
            <a:avLst/>
          </a:prstGeom>
        </p:spPr>
      </p:pic>
    </p:spTree>
    <p:extLst>
      <p:ext uri="{BB962C8B-B14F-4D97-AF65-F5344CB8AC3E}">
        <p14:creationId xmlns:p14="http://schemas.microsoft.com/office/powerpoint/2010/main" val="38792978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dirty="0">
                <a:solidFill>
                  <a:schemeClr val="bg2">
                    <a:lumMod val="75000"/>
                  </a:schemeClr>
                </a:solidFill>
                <a:latin typeface="Times New Roman" panose="02020603050405020304" pitchFamily="18" charset="0"/>
                <a:cs typeface="Times New Roman" panose="02020603050405020304" pitchFamily="18" charset="0"/>
              </a:rPr>
              <a:t>Dataset</a:t>
            </a:r>
            <a:r>
              <a:rPr lang="en" sz="7200" b="1" dirty="0">
                <a:solidFill>
                  <a:schemeClr val="bg2">
                    <a:lumMod val="50000"/>
                  </a:schemeClr>
                </a:solidFill>
                <a:latin typeface="Times New Roman" panose="02020603050405020304" pitchFamily="18" charset="0"/>
                <a:cs typeface="Times New Roman" panose="02020603050405020304" pitchFamily="18" charset="0"/>
              </a:rPr>
              <a:t> </a:t>
            </a:r>
            <a:endParaRPr sz="7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1972643" y="620091"/>
            <a:ext cx="1160371" cy="1160688"/>
            <a:chOff x="6654650" y="3665275"/>
            <a:chExt cx="409100" cy="409125"/>
          </a:xfrm>
          <a:solidFill>
            <a:schemeClr val="bg2">
              <a:lumMod val="60000"/>
              <a:lumOff val="40000"/>
            </a:schemeClr>
          </a:solidFill>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a:solidFill>
            <a:schemeClr val="bg2">
              <a:lumMod val="75000"/>
            </a:schemeClr>
          </a:solidFill>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978868" y="9284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113" y="413836"/>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1204252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77"/>
                                        </p:tgtEl>
                                        <p:attrNameLst>
                                          <p:attrName>style.visibility</p:attrName>
                                        </p:attrNameLst>
                                      </p:cBhvr>
                                      <p:to>
                                        <p:strVal val="visible"/>
                                      </p:to>
                                    </p:set>
                                    <p:animEffect transition="in" filter="fade">
                                      <p:cBhvr>
                                        <p:cTn id="7" dur="1000"/>
                                        <p:tgtEl>
                                          <p:spTgt spid="3877"/>
                                        </p:tgtEl>
                                      </p:cBhvr>
                                    </p:animEffect>
                                    <p:anim calcmode="lin" valueType="num">
                                      <p:cBhvr>
                                        <p:cTn id="8" dur="1000" fill="hold"/>
                                        <p:tgtEl>
                                          <p:spTgt spid="3877"/>
                                        </p:tgtEl>
                                        <p:attrNameLst>
                                          <p:attrName>ppt_x</p:attrName>
                                        </p:attrNameLst>
                                      </p:cBhvr>
                                      <p:tavLst>
                                        <p:tav tm="0">
                                          <p:val>
                                            <p:strVal val="#ppt_x"/>
                                          </p:val>
                                        </p:tav>
                                        <p:tav tm="100000">
                                          <p:val>
                                            <p:strVal val="#ppt_x"/>
                                          </p:val>
                                        </p:tav>
                                      </p:tavLst>
                                    </p:anim>
                                    <p:anim calcmode="lin" valueType="num">
                                      <p:cBhvr>
                                        <p:cTn id="9" dur="1000" fill="hold"/>
                                        <p:tgtEl>
                                          <p:spTgt spid="38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00F201-934A-EBF1-BDA2-96D16ACEB144}"/>
              </a:ext>
            </a:extLst>
          </p:cNvPr>
          <p:cNvSpPr>
            <a:spLocks noGrp="1"/>
          </p:cNvSpPr>
          <p:nvPr>
            <p:ph type="body" idx="1"/>
          </p:nvPr>
        </p:nvSpPr>
        <p:spPr>
          <a:xfrm>
            <a:off x="463118" y="29699"/>
            <a:ext cx="6761100" cy="2980500"/>
          </a:xfrm>
        </p:spPr>
        <p:txBody>
          <a:bodyPr/>
          <a:lstStyle/>
          <a:p>
            <a:r>
              <a:rPr lang="en-US" dirty="0">
                <a:solidFill>
                  <a:schemeClr val="bg2">
                    <a:lumMod val="50000"/>
                  </a:schemeClr>
                </a:solidFill>
                <a:latin typeface="Times New Roman" panose="02020603050405020304" pitchFamily="18" charset="0"/>
                <a:cs typeface="Times New Roman" panose="02020603050405020304" pitchFamily="18" charset="0"/>
              </a:rPr>
              <a:t>Fuel consuming Ratings</a:t>
            </a:r>
          </a:p>
          <a:p>
            <a:pPr marL="76200" indent="0">
              <a:buNone/>
            </a:pPr>
            <a:r>
              <a:rPr lang="en-US" sz="1400" b="0" i="0" dirty="0">
                <a:solidFill>
                  <a:srgbClr val="222222"/>
                </a:solidFill>
                <a:effectLst/>
                <a:latin typeface="Times New Roman" panose="02020603050405020304" pitchFamily="18" charset="0"/>
                <a:cs typeface="Times New Roman" panose="02020603050405020304" pitchFamily="18" charset="0"/>
              </a:rPr>
              <a:t>Dataset provides model-specific fuel consumption ratings and estimated carbon dioxide emissions for new light-duty vehicles for retail sale in Canada in 2022.</a:t>
            </a:r>
            <a:endParaRPr lang="en-US" sz="1400"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pPr marL="76200" indent="0">
              <a:buNone/>
            </a:pPr>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r>
              <a:rPr lang="en-US" dirty="0">
                <a:solidFill>
                  <a:schemeClr val="bg2">
                    <a:lumMod val="50000"/>
                  </a:schemeClr>
                </a:solidFill>
                <a:latin typeface="Times New Roman" panose="02020603050405020304" pitchFamily="18" charset="0"/>
                <a:cs typeface="Times New Roman" panose="02020603050405020304" pitchFamily="18" charset="0"/>
              </a:rPr>
              <a:t>Fuel price Prediction</a:t>
            </a:r>
          </a:p>
          <a:p>
            <a:pPr marL="76200" indent="0">
              <a:buNone/>
            </a:pPr>
            <a:r>
              <a:rPr lang="en-US" sz="1400" b="0" i="0" dirty="0">
                <a:solidFill>
                  <a:srgbClr val="222222"/>
                </a:solidFill>
                <a:effectLst/>
                <a:latin typeface="Times New Roman" panose="02020603050405020304" pitchFamily="18" charset="0"/>
                <a:cs typeface="Times New Roman" panose="02020603050405020304" pitchFamily="18" charset="0"/>
              </a:rPr>
              <a:t>Dataset provides model-specific fuel price ratings</a:t>
            </a:r>
            <a:endParaRPr lang="en-US" sz="1400" dirty="0">
              <a:solidFill>
                <a:schemeClr val="bg2">
                  <a:lumMod val="50000"/>
                </a:schemeClr>
              </a:solidFill>
              <a:latin typeface="Times New Roman" panose="02020603050405020304" pitchFamily="18" charset="0"/>
              <a:cs typeface="Times New Roman" panose="02020603050405020304" pitchFamily="18" charset="0"/>
            </a:endParaRPr>
          </a:p>
          <a:p>
            <a:endParaRPr lang="en-US" dirty="0">
              <a:solidFill>
                <a:schemeClr val="bg2">
                  <a:lumMod val="50000"/>
                </a:schemeClr>
              </a:solidFill>
              <a:latin typeface="Times New Roman" panose="02020603050405020304" pitchFamily="18" charset="0"/>
              <a:cs typeface="Times New Roman" panose="02020603050405020304" pitchFamily="18" charset="0"/>
            </a:endParaRPr>
          </a:p>
          <a:p>
            <a:endParaRPr lang="en-IN"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781A7FF-5942-4B02-168E-C2EFCFD1CC6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pic>
        <p:nvPicPr>
          <p:cNvPr id="10" name="Picture 9">
            <a:extLst>
              <a:ext uri="{FF2B5EF4-FFF2-40B4-BE49-F238E27FC236}">
                <a16:creationId xmlns:a16="http://schemas.microsoft.com/office/drawing/2014/main" id="{D75CCCBD-68A0-9697-5F6E-1686170D52E4}"/>
              </a:ext>
            </a:extLst>
          </p:cNvPr>
          <p:cNvPicPr>
            <a:picLocks noChangeAspect="1"/>
          </p:cNvPicPr>
          <p:nvPr/>
        </p:nvPicPr>
        <p:blipFill>
          <a:blip r:embed="rId2"/>
          <a:stretch>
            <a:fillRect/>
          </a:stretch>
        </p:blipFill>
        <p:spPr>
          <a:xfrm>
            <a:off x="640230" y="1127051"/>
            <a:ext cx="3272551" cy="3104707"/>
          </a:xfrm>
          <a:prstGeom prst="rect">
            <a:avLst/>
          </a:prstGeom>
        </p:spPr>
      </p:pic>
      <p:pic>
        <p:nvPicPr>
          <p:cNvPr id="5" name="Picture 4">
            <a:extLst>
              <a:ext uri="{FF2B5EF4-FFF2-40B4-BE49-F238E27FC236}">
                <a16:creationId xmlns:a16="http://schemas.microsoft.com/office/drawing/2014/main" id="{49BD864A-EDB4-C1CE-3791-4767EA1C1EF5}"/>
              </a:ext>
            </a:extLst>
          </p:cNvPr>
          <p:cNvPicPr>
            <a:picLocks noChangeAspect="1"/>
          </p:cNvPicPr>
          <p:nvPr/>
        </p:nvPicPr>
        <p:blipFill rotWithShape="1">
          <a:blip r:embed="rId3"/>
          <a:srcRect t="15021" r="1307" b="16072"/>
          <a:stretch/>
        </p:blipFill>
        <p:spPr>
          <a:xfrm>
            <a:off x="4499233" y="1238105"/>
            <a:ext cx="3134944" cy="3780462"/>
          </a:xfrm>
          <a:prstGeom prst="rect">
            <a:avLst/>
          </a:prstGeom>
        </p:spPr>
      </p:pic>
    </p:spTree>
    <p:extLst>
      <p:ext uri="{BB962C8B-B14F-4D97-AF65-F5344CB8AC3E}">
        <p14:creationId xmlns:p14="http://schemas.microsoft.com/office/powerpoint/2010/main" val="2488333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ACB66-7DB0-248A-82ED-152E6D50667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3" name="Google Shape;3879;p19">
            <a:extLst>
              <a:ext uri="{FF2B5EF4-FFF2-40B4-BE49-F238E27FC236}">
                <a16:creationId xmlns:a16="http://schemas.microsoft.com/office/drawing/2014/main" id="{4AFD8118-51E8-C6C8-2E40-97F155BAB6AB}"/>
              </a:ext>
            </a:extLst>
          </p:cNvPr>
          <p:cNvSpPr/>
          <p:nvPr/>
        </p:nvSpPr>
        <p:spPr>
          <a:xfrm>
            <a:off x="2499713" y="23081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880;p19">
            <a:extLst>
              <a:ext uri="{FF2B5EF4-FFF2-40B4-BE49-F238E27FC236}">
                <a16:creationId xmlns:a16="http://schemas.microsoft.com/office/drawing/2014/main" id="{25CDEEE8-766F-47DD-2653-0CE3CFF498C3}"/>
              </a:ext>
            </a:extLst>
          </p:cNvPr>
          <p:cNvGrpSpPr/>
          <p:nvPr/>
        </p:nvGrpSpPr>
        <p:grpSpPr>
          <a:xfrm>
            <a:off x="2125043" y="772491"/>
            <a:ext cx="1160371" cy="1160688"/>
            <a:chOff x="6654650" y="3665275"/>
            <a:chExt cx="409100" cy="409125"/>
          </a:xfrm>
          <a:solidFill>
            <a:schemeClr val="bg2">
              <a:lumMod val="60000"/>
              <a:lumOff val="40000"/>
            </a:schemeClr>
          </a:solidFill>
        </p:grpSpPr>
        <p:sp>
          <p:nvSpPr>
            <p:cNvPr id="5" name="Google Shape;3881;p19">
              <a:extLst>
                <a:ext uri="{FF2B5EF4-FFF2-40B4-BE49-F238E27FC236}">
                  <a16:creationId xmlns:a16="http://schemas.microsoft.com/office/drawing/2014/main" id="{C74B739E-39F1-B681-9A1B-F268AD7F3DE4}"/>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82;p19">
              <a:extLst>
                <a:ext uri="{FF2B5EF4-FFF2-40B4-BE49-F238E27FC236}">
                  <a16:creationId xmlns:a16="http://schemas.microsoft.com/office/drawing/2014/main" id="{5EA4AF22-BE11-3D44-7DB2-CA4730971752}"/>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883;p19">
            <a:extLst>
              <a:ext uri="{FF2B5EF4-FFF2-40B4-BE49-F238E27FC236}">
                <a16:creationId xmlns:a16="http://schemas.microsoft.com/office/drawing/2014/main" id="{E771E47C-AA70-4249-598A-B5A01442A4A4}"/>
              </a:ext>
            </a:extLst>
          </p:cNvPr>
          <p:cNvGrpSpPr/>
          <p:nvPr/>
        </p:nvGrpSpPr>
        <p:grpSpPr>
          <a:xfrm rot="1057001">
            <a:off x="1044883" y="1768846"/>
            <a:ext cx="766645" cy="766759"/>
            <a:chOff x="570875" y="4322250"/>
            <a:chExt cx="443300" cy="443325"/>
          </a:xfrm>
          <a:solidFill>
            <a:schemeClr val="bg2">
              <a:lumMod val="75000"/>
            </a:schemeClr>
          </a:solidFill>
        </p:grpSpPr>
        <p:sp>
          <p:nvSpPr>
            <p:cNvPr id="8" name="Google Shape;3884;p19">
              <a:extLst>
                <a:ext uri="{FF2B5EF4-FFF2-40B4-BE49-F238E27FC236}">
                  <a16:creationId xmlns:a16="http://schemas.microsoft.com/office/drawing/2014/main" id="{9C12022B-3AC5-ECEF-06EA-4FD6A5727015}"/>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85;p19">
              <a:extLst>
                <a:ext uri="{FF2B5EF4-FFF2-40B4-BE49-F238E27FC236}">
                  <a16:creationId xmlns:a16="http://schemas.microsoft.com/office/drawing/2014/main" id="{CEA02EF6-C802-B906-6A0C-A06A1956B2DC}"/>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86;p19">
              <a:extLst>
                <a:ext uri="{FF2B5EF4-FFF2-40B4-BE49-F238E27FC236}">
                  <a16:creationId xmlns:a16="http://schemas.microsoft.com/office/drawing/2014/main" id="{346162ED-CEF0-2651-2C3E-10EA1FDC0401}"/>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87;p19">
              <a:extLst>
                <a:ext uri="{FF2B5EF4-FFF2-40B4-BE49-F238E27FC236}">
                  <a16:creationId xmlns:a16="http://schemas.microsoft.com/office/drawing/2014/main" id="{80B9193B-F51E-BD87-2C6F-F37804A7D61F}"/>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888;p19">
            <a:extLst>
              <a:ext uri="{FF2B5EF4-FFF2-40B4-BE49-F238E27FC236}">
                <a16:creationId xmlns:a16="http://schemas.microsoft.com/office/drawing/2014/main" id="{25171F37-6BCB-3CA5-E234-8F43479914FD}"/>
              </a:ext>
            </a:extLst>
          </p:cNvPr>
          <p:cNvSpPr/>
          <p:nvPr/>
        </p:nvSpPr>
        <p:spPr>
          <a:xfrm rot="2466991">
            <a:off x="1131268" y="1080841"/>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tx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89;p19">
            <a:extLst>
              <a:ext uri="{FF2B5EF4-FFF2-40B4-BE49-F238E27FC236}">
                <a16:creationId xmlns:a16="http://schemas.microsoft.com/office/drawing/2014/main" id="{8FBBB9E5-B74A-02BB-DC2C-DA61287D70FB}"/>
              </a:ext>
            </a:extLst>
          </p:cNvPr>
          <p:cNvSpPr/>
          <p:nvPr/>
        </p:nvSpPr>
        <p:spPr>
          <a:xfrm rot="19990623">
            <a:off x="1681632" y="13069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90;p19">
            <a:extLst>
              <a:ext uri="{FF2B5EF4-FFF2-40B4-BE49-F238E27FC236}">
                <a16:creationId xmlns:a16="http://schemas.microsoft.com/office/drawing/2014/main" id="{96BFEBC3-3A75-CDE7-EBBA-845B16CA7B07}"/>
              </a:ext>
            </a:extLst>
          </p:cNvPr>
          <p:cNvSpPr/>
          <p:nvPr/>
        </p:nvSpPr>
        <p:spPr>
          <a:xfrm rot="2925705">
            <a:off x="3323663" y="15117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91;p19">
            <a:extLst>
              <a:ext uri="{FF2B5EF4-FFF2-40B4-BE49-F238E27FC236}">
                <a16:creationId xmlns:a16="http://schemas.microsoft.com/office/drawing/2014/main" id="{0E1765C0-46EE-600B-471B-4F83E85C68B6}"/>
              </a:ext>
            </a:extLst>
          </p:cNvPr>
          <p:cNvSpPr/>
          <p:nvPr/>
        </p:nvSpPr>
        <p:spPr>
          <a:xfrm rot="19990803">
            <a:off x="2287513" y="566236"/>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92;p19">
            <a:extLst>
              <a:ext uri="{FF2B5EF4-FFF2-40B4-BE49-F238E27FC236}">
                <a16:creationId xmlns:a16="http://schemas.microsoft.com/office/drawing/2014/main" id="{5A5BB849-801A-EFD7-4A0F-029644A6D34E}"/>
              </a:ext>
            </a:extLst>
          </p:cNvPr>
          <p:cNvSpPr txBox="1">
            <a:spLocks/>
          </p:cNvSpPr>
          <p:nvPr/>
        </p:nvSpPr>
        <p:spPr>
          <a:xfrm>
            <a:off x="568952" y="483007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Dosis ExtraLight"/>
                <a:ea typeface="Dosis ExtraLight"/>
                <a:cs typeface="Dosis ExtraLight"/>
                <a:sym typeface="Dosis ExtraLight"/>
              </a:defRPr>
            </a:lvl9pPr>
          </a:lstStyle>
          <a:p>
            <a:endParaRPr lang="en" dirty="0"/>
          </a:p>
        </p:txBody>
      </p:sp>
      <p:sp>
        <p:nvSpPr>
          <p:cNvPr id="18" name="TextBox 17">
            <a:extLst>
              <a:ext uri="{FF2B5EF4-FFF2-40B4-BE49-F238E27FC236}">
                <a16:creationId xmlns:a16="http://schemas.microsoft.com/office/drawing/2014/main" id="{676D2FE7-4D96-2C6C-C205-317F3CAC3678}"/>
              </a:ext>
            </a:extLst>
          </p:cNvPr>
          <p:cNvSpPr txBox="1"/>
          <p:nvPr/>
        </p:nvSpPr>
        <p:spPr>
          <a:xfrm>
            <a:off x="1278711" y="2716191"/>
            <a:ext cx="4572000" cy="1015663"/>
          </a:xfrm>
          <a:prstGeom prst="rect">
            <a:avLst/>
          </a:prstGeom>
          <a:noFill/>
        </p:spPr>
        <p:txBody>
          <a:bodyPr wrap="square">
            <a:spAutoFit/>
          </a:bodyPr>
          <a:lstStyle/>
          <a:p>
            <a:r>
              <a:rPr lang="en" sz="6000" b="1" dirty="0">
                <a:solidFill>
                  <a:schemeClr val="bg2">
                    <a:lumMod val="75000"/>
                  </a:schemeClr>
                </a:solidFill>
                <a:latin typeface="Times New Roman" panose="02020603050405020304" pitchFamily="18" charset="0"/>
                <a:cs typeface="Times New Roman" panose="02020603050405020304" pitchFamily="18" charset="0"/>
              </a:rPr>
              <a:t>ScreenShot</a:t>
            </a:r>
            <a:r>
              <a:rPr lang="en" sz="6000" b="1" dirty="0">
                <a:solidFill>
                  <a:schemeClr val="bg2">
                    <a:lumMod val="50000"/>
                  </a:schemeClr>
                </a:solidFill>
                <a:latin typeface="Times New Roman" panose="02020603050405020304" pitchFamily="18" charset="0"/>
                <a:cs typeface="Times New Roman" panose="02020603050405020304" pitchFamily="18" charset="0"/>
              </a:rPr>
              <a:t> </a:t>
            </a:r>
            <a:endParaRPr lang="en-IN" sz="6000" dirty="0"/>
          </a:p>
        </p:txBody>
      </p:sp>
    </p:spTree>
    <p:extLst>
      <p:ext uri="{BB962C8B-B14F-4D97-AF65-F5344CB8AC3E}">
        <p14:creationId xmlns:p14="http://schemas.microsoft.com/office/powerpoint/2010/main" val="59831605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3EC822-BBCC-E0A3-3A67-5B3711F8FD4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DC575F47-CF1D-766A-EB07-A045BCB5F16A}"/>
              </a:ext>
            </a:extLst>
          </p:cNvPr>
          <p:cNvPicPr>
            <a:picLocks noChangeAspect="1"/>
          </p:cNvPicPr>
          <p:nvPr/>
        </p:nvPicPr>
        <p:blipFill>
          <a:blip r:embed="rId2"/>
          <a:stretch>
            <a:fillRect/>
          </a:stretch>
        </p:blipFill>
        <p:spPr>
          <a:xfrm>
            <a:off x="850605" y="569140"/>
            <a:ext cx="6060557" cy="4024125"/>
          </a:xfrm>
          <a:prstGeom prst="rect">
            <a:avLst/>
          </a:prstGeom>
        </p:spPr>
      </p:pic>
      <p:sp>
        <p:nvSpPr>
          <p:cNvPr id="4" name="Rectangle 3">
            <a:extLst>
              <a:ext uri="{FF2B5EF4-FFF2-40B4-BE49-F238E27FC236}">
                <a16:creationId xmlns:a16="http://schemas.microsoft.com/office/drawing/2014/main" id="{A34E2D26-B995-625D-296C-BEFE6C8D0CC7}"/>
              </a:ext>
            </a:extLst>
          </p:cNvPr>
          <p:cNvSpPr/>
          <p:nvPr/>
        </p:nvSpPr>
        <p:spPr>
          <a:xfrm>
            <a:off x="2160776" y="180903"/>
            <a:ext cx="3440214" cy="36933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lIns="91440" tIns="45720" rIns="91440" bIns="45720">
            <a:spAutoFit/>
          </a:bodyPr>
          <a:lstStyle/>
          <a:p>
            <a:pPr algn="ctr"/>
            <a:r>
              <a:rPr lang="en-US" sz="1800" dirty="0">
                <a:ln w="0"/>
                <a:solidFill>
                  <a:schemeClr val="tx1"/>
                </a:solidFill>
                <a:effectLst>
                  <a:outerShdw blurRad="38100" dist="19050" dir="2700000" algn="tl" rotWithShape="0">
                    <a:schemeClr val="dk1">
                      <a:alpha val="40000"/>
                    </a:schemeClr>
                  </a:outerShdw>
                </a:effectLst>
              </a:rPr>
              <a:t>1.Home Page 3.Page</a:t>
            </a:r>
            <a:endParaRPr lang="en-US" sz="1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3709077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0E8AE6-313C-4DC3-D012-7B2AF571295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16</a:t>
            </a:fld>
            <a:endParaRPr lang="en"/>
          </a:p>
        </p:txBody>
      </p:sp>
      <p:pic>
        <p:nvPicPr>
          <p:cNvPr id="8" name="Picture 7">
            <a:extLst>
              <a:ext uri="{FF2B5EF4-FFF2-40B4-BE49-F238E27FC236}">
                <a16:creationId xmlns:a16="http://schemas.microsoft.com/office/drawing/2014/main" id="{F70F2808-949B-1795-6D8B-7654B67C7CE7}"/>
              </a:ext>
            </a:extLst>
          </p:cNvPr>
          <p:cNvPicPr>
            <a:picLocks noChangeAspect="1"/>
          </p:cNvPicPr>
          <p:nvPr/>
        </p:nvPicPr>
        <p:blipFill>
          <a:blip r:embed="rId2"/>
          <a:stretch>
            <a:fillRect/>
          </a:stretch>
        </p:blipFill>
        <p:spPr>
          <a:xfrm>
            <a:off x="1474381" y="781127"/>
            <a:ext cx="4845800" cy="3581245"/>
          </a:xfrm>
          <a:prstGeom prst="rect">
            <a:avLst/>
          </a:prstGeom>
        </p:spPr>
      </p:pic>
      <p:sp>
        <p:nvSpPr>
          <p:cNvPr id="5" name="TextBox 4">
            <a:extLst>
              <a:ext uri="{FF2B5EF4-FFF2-40B4-BE49-F238E27FC236}">
                <a16:creationId xmlns:a16="http://schemas.microsoft.com/office/drawing/2014/main" id="{E7A890DB-D8F3-1648-648C-F9F3B27C55B7}"/>
              </a:ext>
            </a:extLst>
          </p:cNvPr>
          <p:cNvSpPr txBox="1"/>
          <p:nvPr/>
        </p:nvSpPr>
        <p:spPr>
          <a:xfrm>
            <a:off x="2923954" y="303313"/>
            <a:ext cx="4572000" cy="307777"/>
          </a:xfrm>
          <a:prstGeom prst="rect">
            <a:avLst/>
          </a:prstGeom>
          <a:noFill/>
        </p:spPr>
        <p:txBody>
          <a:bodyPr wrap="square">
            <a:spAutoFit/>
          </a:bodyPr>
          <a:lstStyle/>
          <a:p>
            <a:r>
              <a:rPr lang="en-IN" dirty="0"/>
              <a:t>2.Option Page</a:t>
            </a:r>
          </a:p>
        </p:txBody>
      </p:sp>
    </p:spTree>
    <p:extLst>
      <p:ext uri="{BB962C8B-B14F-4D97-AF65-F5344CB8AC3E}">
        <p14:creationId xmlns:p14="http://schemas.microsoft.com/office/powerpoint/2010/main" val="122938776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A5F7AD-5481-26E2-157D-920ABD87FEB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684B8E1B-83A1-C8F9-D353-F609ED25C17E}"/>
              </a:ext>
            </a:extLst>
          </p:cNvPr>
          <p:cNvPicPr>
            <a:picLocks noChangeAspect="1"/>
          </p:cNvPicPr>
          <p:nvPr/>
        </p:nvPicPr>
        <p:blipFill>
          <a:blip r:embed="rId2"/>
          <a:stretch>
            <a:fillRect/>
          </a:stretch>
        </p:blipFill>
        <p:spPr>
          <a:xfrm>
            <a:off x="1190389" y="552893"/>
            <a:ext cx="5342432" cy="3444949"/>
          </a:xfrm>
          <a:prstGeom prst="rect">
            <a:avLst/>
          </a:prstGeom>
        </p:spPr>
      </p:pic>
      <p:sp>
        <p:nvSpPr>
          <p:cNvPr id="5" name="TextBox 4">
            <a:extLst>
              <a:ext uri="{FF2B5EF4-FFF2-40B4-BE49-F238E27FC236}">
                <a16:creationId xmlns:a16="http://schemas.microsoft.com/office/drawing/2014/main" id="{B4F2CFE2-56F2-C761-8810-C9CEA28DF2A1}"/>
              </a:ext>
            </a:extLst>
          </p:cNvPr>
          <p:cNvSpPr txBox="1"/>
          <p:nvPr/>
        </p:nvSpPr>
        <p:spPr>
          <a:xfrm>
            <a:off x="2456121" y="138224"/>
            <a:ext cx="4572000" cy="307777"/>
          </a:xfrm>
          <a:prstGeom prst="rect">
            <a:avLst/>
          </a:prstGeom>
          <a:noFill/>
        </p:spPr>
        <p:txBody>
          <a:bodyPr wrap="square">
            <a:spAutoFit/>
          </a:bodyPr>
          <a:lstStyle/>
          <a:p>
            <a:r>
              <a:rPr lang="en-IN" dirty="0"/>
              <a:t>3.Fuel </a:t>
            </a:r>
            <a:r>
              <a:rPr lang="en-IN" dirty="0" err="1"/>
              <a:t>Cosumption</a:t>
            </a:r>
            <a:r>
              <a:rPr lang="en-IN" dirty="0"/>
              <a:t> Page</a:t>
            </a:r>
          </a:p>
        </p:txBody>
      </p:sp>
    </p:spTree>
    <p:extLst>
      <p:ext uri="{BB962C8B-B14F-4D97-AF65-F5344CB8AC3E}">
        <p14:creationId xmlns:p14="http://schemas.microsoft.com/office/powerpoint/2010/main" val="67333454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7F50E4-7805-867A-78A6-C9EB0C531C9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4" name="Picture 3">
            <a:extLst>
              <a:ext uri="{FF2B5EF4-FFF2-40B4-BE49-F238E27FC236}">
                <a16:creationId xmlns:a16="http://schemas.microsoft.com/office/drawing/2014/main" id="{DB31237F-E4F2-C27E-FD68-55D5AEAADED5}"/>
              </a:ext>
            </a:extLst>
          </p:cNvPr>
          <p:cNvPicPr>
            <a:picLocks noChangeAspect="1"/>
          </p:cNvPicPr>
          <p:nvPr/>
        </p:nvPicPr>
        <p:blipFill>
          <a:blip r:embed="rId2"/>
          <a:stretch>
            <a:fillRect/>
          </a:stretch>
        </p:blipFill>
        <p:spPr>
          <a:xfrm>
            <a:off x="735923" y="329610"/>
            <a:ext cx="6849357" cy="4250364"/>
          </a:xfrm>
          <a:prstGeom prst="rect">
            <a:avLst/>
          </a:prstGeom>
        </p:spPr>
      </p:pic>
      <p:sp>
        <p:nvSpPr>
          <p:cNvPr id="6" name="TextBox 5">
            <a:extLst>
              <a:ext uri="{FF2B5EF4-FFF2-40B4-BE49-F238E27FC236}">
                <a16:creationId xmlns:a16="http://schemas.microsoft.com/office/drawing/2014/main" id="{FFB264A3-479C-3557-9F58-09DCD8290AD9}"/>
              </a:ext>
            </a:extLst>
          </p:cNvPr>
          <p:cNvSpPr txBox="1"/>
          <p:nvPr/>
        </p:nvSpPr>
        <p:spPr>
          <a:xfrm>
            <a:off x="2711302" y="0"/>
            <a:ext cx="4572000" cy="307777"/>
          </a:xfrm>
          <a:prstGeom prst="rect">
            <a:avLst/>
          </a:prstGeom>
          <a:noFill/>
        </p:spPr>
        <p:txBody>
          <a:bodyPr wrap="square">
            <a:spAutoFit/>
          </a:bodyPr>
          <a:lstStyle/>
          <a:p>
            <a:r>
              <a:rPr lang="en-IN" dirty="0"/>
              <a:t>4.Efficency Prediction Page</a:t>
            </a:r>
          </a:p>
        </p:txBody>
      </p:sp>
    </p:spTree>
    <p:extLst>
      <p:ext uri="{BB962C8B-B14F-4D97-AF65-F5344CB8AC3E}">
        <p14:creationId xmlns:p14="http://schemas.microsoft.com/office/powerpoint/2010/main" val="93778755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BF4D28-5C6B-A6E9-EE46-FA2A916D483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5BCAF547-E8E3-E3DD-5F17-7797F066F111}"/>
              </a:ext>
            </a:extLst>
          </p:cNvPr>
          <p:cNvPicPr>
            <a:picLocks noChangeAspect="1"/>
          </p:cNvPicPr>
          <p:nvPr/>
        </p:nvPicPr>
        <p:blipFill>
          <a:blip r:embed="rId2"/>
          <a:stretch>
            <a:fillRect/>
          </a:stretch>
        </p:blipFill>
        <p:spPr>
          <a:xfrm>
            <a:off x="326066" y="336277"/>
            <a:ext cx="7145078" cy="4221547"/>
          </a:xfrm>
          <a:prstGeom prst="rect">
            <a:avLst/>
          </a:prstGeom>
        </p:spPr>
      </p:pic>
      <p:sp>
        <p:nvSpPr>
          <p:cNvPr id="6" name="TextBox 5">
            <a:extLst>
              <a:ext uri="{FF2B5EF4-FFF2-40B4-BE49-F238E27FC236}">
                <a16:creationId xmlns:a16="http://schemas.microsoft.com/office/drawing/2014/main" id="{E9C993A0-9719-AFD6-7D31-33E872A78029}"/>
              </a:ext>
            </a:extLst>
          </p:cNvPr>
          <p:cNvSpPr txBox="1"/>
          <p:nvPr/>
        </p:nvSpPr>
        <p:spPr>
          <a:xfrm>
            <a:off x="2690037" y="0"/>
            <a:ext cx="4572000" cy="307777"/>
          </a:xfrm>
          <a:prstGeom prst="rect">
            <a:avLst/>
          </a:prstGeom>
          <a:noFill/>
        </p:spPr>
        <p:txBody>
          <a:bodyPr wrap="square">
            <a:spAutoFit/>
          </a:bodyPr>
          <a:lstStyle/>
          <a:p>
            <a:r>
              <a:rPr lang="en-IN" dirty="0"/>
              <a:t>5.C02 Emission Page</a:t>
            </a:r>
          </a:p>
        </p:txBody>
      </p:sp>
    </p:spTree>
    <p:extLst>
      <p:ext uri="{BB962C8B-B14F-4D97-AF65-F5344CB8AC3E}">
        <p14:creationId xmlns:p14="http://schemas.microsoft.com/office/powerpoint/2010/main" val="38943682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114973" y="2390337"/>
            <a:ext cx="12470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defTabSz="685800" fontAlgn="base">
              <a:spcBef>
                <a:spcPct val="0"/>
              </a:spcBef>
              <a:spcAft>
                <a:spcPct val="0"/>
              </a:spcAft>
              <a:buClrTx/>
            </a:pPr>
            <a:r>
              <a:rPr lang="en-US" altLang="zh-CN" sz="2100" b="1" kern="1200" dirty="0">
                <a:solidFill>
                  <a:prstClr val="black">
                    <a:lumMod val="65000"/>
                    <a:lumOff val="35000"/>
                  </a:prstClr>
                </a:solidFill>
                <a:latin typeface="Microsoft YaHei" panose="020B0503020204020204" pitchFamily="34" charset="-122"/>
                <a:ea typeface="Microsoft YaHei" panose="020B0503020204020204" pitchFamily="34" charset="-122"/>
                <a:cs typeface="+mn-cs"/>
              </a:rPr>
              <a:t>Contents</a:t>
            </a:r>
            <a:endParaRPr lang="zh-CN" altLang="en-US" sz="2100" b="1" kern="1200" dirty="0">
              <a:solidFill>
                <a:prstClr val="black">
                  <a:lumMod val="65000"/>
                  <a:lumOff val="35000"/>
                </a:prstClr>
              </a:solidFill>
              <a:latin typeface="Microsoft YaHei" panose="020B0503020204020204" pitchFamily="34" charset="-122"/>
              <a:ea typeface="Microsoft YaHei" panose="020B0503020204020204" pitchFamily="34" charset="-122"/>
              <a:cs typeface="+mn-cs"/>
            </a:endParaRPr>
          </a:p>
        </p:txBody>
      </p:sp>
      <p:sp>
        <p:nvSpPr>
          <p:cNvPr id="18" name="Rectangle 32"/>
          <p:cNvSpPr>
            <a:spLocks noChangeArrowheads="1"/>
          </p:cNvSpPr>
          <p:nvPr/>
        </p:nvSpPr>
        <p:spPr bwMode="auto">
          <a:xfrm>
            <a:off x="2164026" y="2767129"/>
            <a:ext cx="119825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dist" defTabSz="685800" fontAlgn="base">
              <a:spcBef>
                <a:spcPct val="0"/>
              </a:spcBef>
              <a:spcAft>
                <a:spcPct val="0"/>
              </a:spcAft>
              <a:buClrTx/>
            </a:pPr>
            <a:r>
              <a:rPr lang="en-US" altLang="zh-CN" sz="1050" kern="1200" dirty="0">
                <a:solidFill>
                  <a:prstClr val="black">
                    <a:lumMod val="65000"/>
                    <a:lumOff val="35000"/>
                  </a:prstClr>
                </a:solidFill>
                <a:latin typeface="Impact" panose="020B0806030902050204" pitchFamily="34" charset="0"/>
                <a:cs typeface="+mn-cs"/>
              </a:rPr>
              <a:t>CONTENTS</a:t>
            </a:r>
            <a:endParaRPr lang="zh-CN" altLang="zh-CN" sz="750" kern="1200" dirty="0">
              <a:solidFill>
                <a:prstClr val="black">
                  <a:lumMod val="65000"/>
                  <a:lumOff val="35000"/>
                </a:prstClr>
              </a:solidFill>
              <a:cs typeface="+mn-cs"/>
            </a:endParaRPr>
          </a:p>
        </p:txBody>
      </p:sp>
      <p:sp>
        <p:nvSpPr>
          <p:cNvPr id="19" name="Line 36"/>
          <p:cNvSpPr>
            <a:spLocks noChangeShapeType="1"/>
          </p:cNvSpPr>
          <p:nvPr/>
        </p:nvSpPr>
        <p:spPr bwMode="auto">
          <a:xfrm>
            <a:off x="2164026" y="2713123"/>
            <a:ext cx="120183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pPr defTabSz="342900">
              <a:buClrTx/>
            </a:pPr>
            <a:endParaRPr lang="zh-CN" altLang="en-US" sz="750" kern="1200">
              <a:solidFill>
                <a:prstClr val="black">
                  <a:lumMod val="65000"/>
                  <a:lumOff val="35000"/>
                </a:prstClr>
              </a:solidFill>
              <a:latin typeface="Century Gothic" panose="020B0502020202020204"/>
              <a:cs typeface="+mn-cs"/>
            </a:endParaRPr>
          </a:p>
        </p:txBody>
      </p:sp>
      <p:sp>
        <p:nvSpPr>
          <p:cNvPr id="5" name="Rectangle 39"/>
          <p:cNvSpPr>
            <a:spLocks noChangeArrowheads="1"/>
          </p:cNvSpPr>
          <p:nvPr/>
        </p:nvSpPr>
        <p:spPr bwMode="auto">
          <a:xfrm>
            <a:off x="4769129" y="1296625"/>
            <a:ext cx="16741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Relevance of Topic</a:t>
            </a:r>
          </a:p>
        </p:txBody>
      </p:sp>
      <p:sp>
        <p:nvSpPr>
          <p:cNvPr id="6" name="TextBox 9"/>
          <p:cNvSpPr txBox="1"/>
          <p:nvPr/>
        </p:nvSpPr>
        <p:spPr>
          <a:xfrm>
            <a:off x="4222006" y="1230932"/>
            <a:ext cx="503664"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02</a:t>
            </a:r>
          </a:p>
        </p:txBody>
      </p:sp>
      <p:cxnSp>
        <p:nvCxnSpPr>
          <p:cNvPr id="7" name="直接连接符 21"/>
          <p:cNvCxnSpPr/>
          <p:nvPr/>
        </p:nvCxnSpPr>
        <p:spPr>
          <a:xfrm>
            <a:off x="4682014" y="1300639"/>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4769129" y="1727155"/>
            <a:ext cx="16741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3" name="TextBox 9"/>
          <p:cNvSpPr txBox="1"/>
          <p:nvPr/>
        </p:nvSpPr>
        <p:spPr>
          <a:xfrm>
            <a:off x="4212910" y="1673368"/>
            <a:ext cx="513282"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03</a:t>
            </a:r>
          </a:p>
        </p:txBody>
      </p:sp>
      <p:cxnSp>
        <p:nvCxnSpPr>
          <p:cNvPr id="64" name="直接连接符 21"/>
          <p:cNvCxnSpPr/>
          <p:nvPr/>
        </p:nvCxnSpPr>
        <p:spPr>
          <a:xfrm>
            <a:off x="4696302" y="1739742"/>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TextBox 9"/>
          <p:cNvSpPr txBox="1"/>
          <p:nvPr/>
        </p:nvSpPr>
        <p:spPr>
          <a:xfrm>
            <a:off x="4223911" y="2112947"/>
            <a:ext cx="503664"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04</a:t>
            </a:r>
          </a:p>
        </p:txBody>
      </p:sp>
      <p:cxnSp>
        <p:nvCxnSpPr>
          <p:cNvPr id="67" name="直接连接符 21"/>
          <p:cNvCxnSpPr/>
          <p:nvPr/>
        </p:nvCxnSpPr>
        <p:spPr>
          <a:xfrm>
            <a:off x="4702493" y="2179320"/>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9" name="TextBox 9"/>
          <p:cNvSpPr txBox="1"/>
          <p:nvPr/>
        </p:nvSpPr>
        <p:spPr>
          <a:xfrm>
            <a:off x="4210203" y="2557764"/>
            <a:ext cx="514886"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05</a:t>
            </a:r>
          </a:p>
        </p:txBody>
      </p:sp>
      <p:cxnSp>
        <p:nvCxnSpPr>
          <p:cNvPr id="70" name="直接连接符 21"/>
          <p:cNvCxnSpPr/>
          <p:nvPr/>
        </p:nvCxnSpPr>
        <p:spPr>
          <a:xfrm>
            <a:off x="4694397" y="2624138"/>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9" name="TextBox 9"/>
          <p:cNvSpPr txBox="1"/>
          <p:nvPr/>
        </p:nvSpPr>
        <p:spPr>
          <a:xfrm>
            <a:off x="4215593" y="2994009"/>
            <a:ext cx="516488"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06</a:t>
            </a:r>
          </a:p>
        </p:txBody>
      </p:sp>
      <p:cxnSp>
        <p:nvCxnSpPr>
          <p:cNvPr id="80" name="直接连接符 21"/>
          <p:cNvCxnSpPr/>
          <p:nvPr/>
        </p:nvCxnSpPr>
        <p:spPr>
          <a:xfrm>
            <a:off x="4708684" y="3063717"/>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1" name="Rectangle 39"/>
          <p:cNvSpPr>
            <a:spLocks noChangeArrowheads="1"/>
          </p:cNvSpPr>
          <p:nvPr/>
        </p:nvSpPr>
        <p:spPr bwMode="auto">
          <a:xfrm>
            <a:off x="4746363" y="900308"/>
            <a:ext cx="167418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sym typeface="+mn-ea"/>
              </a:rPr>
              <a:t>Project Title</a:t>
            </a:r>
            <a:endPar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endParaRPr>
          </a:p>
          <a:p>
            <a:pPr defTabSz="342900">
              <a:buClrTx/>
            </a:pPr>
            <a:endPar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8" name="Rectangle 39"/>
          <p:cNvSpPr>
            <a:spLocks noChangeArrowheads="1"/>
          </p:cNvSpPr>
          <p:nvPr/>
        </p:nvSpPr>
        <p:spPr bwMode="auto">
          <a:xfrm>
            <a:off x="4781511" y="3035889"/>
            <a:ext cx="1674186"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Input/ Output and Modules.</a:t>
            </a:r>
          </a:p>
          <a:p>
            <a:pPr defTabSz="342900">
              <a:buClrTx/>
            </a:pPr>
            <a:endPar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4242345" y="788972"/>
            <a:ext cx="466795"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01</a:t>
            </a:r>
          </a:p>
        </p:txBody>
      </p:sp>
      <p:cxnSp>
        <p:nvCxnSpPr>
          <p:cNvPr id="83" name="直接连接符 21"/>
          <p:cNvCxnSpPr/>
          <p:nvPr/>
        </p:nvCxnSpPr>
        <p:spPr>
          <a:xfrm>
            <a:off x="4683919" y="858679"/>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9"/>
          <p:cNvSpPr txBox="1"/>
          <p:nvPr/>
        </p:nvSpPr>
        <p:spPr>
          <a:xfrm>
            <a:off x="4215593" y="3002582"/>
            <a:ext cx="516488"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06</a:t>
            </a:r>
          </a:p>
        </p:txBody>
      </p:sp>
      <p:cxnSp>
        <p:nvCxnSpPr>
          <p:cNvPr id="4" name="直接连接符 21"/>
          <p:cNvCxnSpPr/>
          <p:nvPr/>
        </p:nvCxnSpPr>
        <p:spPr>
          <a:xfrm>
            <a:off x="4712494" y="3547587"/>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9"/>
          <p:cNvSpPr txBox="1"/>
          <p:nvPr/>
        </p:nvSpPr>
        <p:spPr>
          <a:xfrm>
            <a:off x="4242647" y="3486452"/>
            <a:ext cx="470000"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07</a:t>
            </a:r>
          </a:p>
        </p:txBody>
      </p:sp>
      <p:cxnSp>
        <p:nvCxnSpPr>
          <p:cNvPr id="13" name="直接连接符 21"/>
          <p:cNvCxnSpPr/>
          <p:nvPr/>
        </p:nvCxnSpPr>
        <p:spPr>
          <a:xfrm>
            <a:off x="4714399" y="3969068"/>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39"/>
          <p:cNvSpPr>
            <a:spLocks noChangeArrowheads="1"/>
          </p:cNvSpPr>
          <p:nvPr/>
        </p:nvSpPr>
        <p:spPr bwMode="auto">
          <a:xfrm>
            <a:off x="4787226" y="4034110"/>
            <a:ext cx="16741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Data Set</a:t>
            </a:r>
          </a:p>
        </p:txBody>
      </p:sp>
      <p:sp>
        <p:nvSpPr>
          <p:cNvPr id="15" name="TextBox 9"/>
          <p:cNvSpPr txBox="1"/>
          <p:nvPr/>
        </p:nvSpPr>
        <p:spPr>
          <a:xfrm>
            <a:off x="4222110" y="3907933"/>
            <a:ext cx="514886" cy="461665"/>
          </a:xfrm>
          <a:prstGeom prst="rect">
            <a:avLst/>
          </a:prstGeom>
          <a:noFill/>
        </p:spPr>
        <p:txBody>
          <a:bodyPr wrap="none" rtlCol="0">
            <a:spAutoFit/>
          </a:bodyPr>
          <a:lstStyle/>
          <a:p>
            <a:pPr algn="ctr" defTabSz="342900">
              <a:buClrTx/>
            </a:pPr>
            <a:r>
              <a:rPr lang="en-US" altLang="zh-CN" sz="2400" kern="1200" dirty="0">
                <a:solidFill>
                  <a:prstClr val="black">
                    <a:lumMod val="65000"/>
                    <a:lumOff val="35000"/>
                  </a:prstClr>
                </a:solidFill>
                <a:latin typeface="Impact" panose="020B0806030902050204" pitchFamily="34" charset="0"/>
                <a:cs typeface="+mn-cs"/>
              </a:rPr>
              <a:t>08</a:t>
            </a:r>
          </a:p>
        </p:txBody>
      </p:sp>
      <p:sp>
        <p:nvSpPr>
          <p:cNvPr id="41" name="TextBox 40">
            <a:extLst>
              <a:ext uri="{FF2B5EF4-FFF2-40B4-BE49-F238E27FC236}">
                <a16:creationId xmlns:a16="http://schemas.microsoft.com/office/drawing/2014/main" id="{E0868B81-8C1F-7E2C-40B4-0B0AE6B7DBFE}"/>
              </a:ext>
            </a:extLst>
          </p:cNvPr>
          <p:cNvSpPr txBox="1"/>
          <p:nvPr/>
        </p:nvSpPr>
        <p:spPr>
          <a:xfrm>
            <a:off x="4705350" y="2614619"/>
            <a:ext cx="4573758" cy="253916"/>
          </a:xfrm>
          <a:prstGeom prst="rect">
            <a:avLst/>
          </a:prstGeom>
          <a:noFill/>
        </p:spPr>
        <p:txBody>
          <a:bodyPr wrap="square">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43" name="TextBox 42">
            <a:extLst>
              <a:ext uri="{FF2B5EF4-FFF2-40B4-BE49-F238E27FC236}">
                <a16:creationId xmlns:a16="http://schemas.microsoft.com/office/drawing/2014/main" id="{2E4DC03E-7835-6A52-0F84-F5866F1DD567}"/>
              </a:ext>
            </a:extLst>
          </p:cNvPr>
          <p:cNvSpPr txBox="1"/>
          <p:nvPr/>
        </p:nvSpPr>
        <p:spPr>
          <a:xfrm>
            <a:off x="4692967" y="2197885"/>
            <a:ext cx="4637063" cy="253916"/>
          </a:xfrm>
          <a:prstGeom prst="rect">
            <a:avLst/>
          </a:prstGeom>
          <a:noFill/>
        </p:spPr>
        <p:txBody>
          <a:bodyPr wrap="square">
            <a:spAutoFit/>
          </a:bodyPr>
          <a:lstStyle/>
          <a:p>
            <a:pPr defTabSz="342900">
              <a:buClrTx/>
              <a:defRPr/>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Objectives Of Studies</a:t>
            </a:r>
          </a:p>
        </p:txBody>
      </p:sp>
      <p:sp>
        <p:nvSpPr>
          <p:cNvPr id="49" name="TextBox 48">
            <a:extLst>
              <a:ext uri="{FF2B5EF4-FFF2-40B4-BE49-F238E27FC236}">
                <a16:creationId xmlns:a16="http://schemas.microsoft.com/office/drawing/2014/main" id="{AAF90328-D19B-5AC5-9D0B-EFE2F09BA36E}"/>
              </a:ext>
            </a:extLst>
          </p:cNvPr>
          <p:cNvSpPr txBox="1"/>
          <p:nvPr/>
        </p:nvSpPr>
        <p:spPr>
          <a:xfrm>
            <a:off x="4769129" y="3592434"/>
            <a:ext cx="4708071" cy="253916"/>
          </a:xfrm>
          <a:prstGeom prst="rect">
            <a:avLst/>
          </a:prstGeom>
          <a:noFill/>
        </p:spPr>
        <p:txBody>
          <a:bodyPr wrap="square">
            <a:spAutoFit/>
          </a:bodyPr>
          <a:lstStyle/>
          <a:p>
            <a:pPr defTabSz="342900">
              <a:buClrTx/>
              <a:defRPr/>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Algorithm to be used</a:t>
            </a:r>
          </a:p>
        </p:txBody>
      </p:sp>
      <p:cxnSp>
        <p:nvCxnSpPr>
          <p:cNvPr id="30" name="直接连接符 21">
            <a:extLst>
              <a:ext uri="{FF2B5EF4-FFF2-40B4-BE49-F238E27FC236}">
                <a16:creationId xmlns:a16="http://schemas.microsoft.com/office/drawing/2014/main" id="{2A09C398-D594-7795-4DD0-DA88ABB5BA85}"/>
              </a:ext>
            </a:extLst>
          </p:cNvPr>
          <p:cNvCxnSpPr/>
          <p:nvPr/>
        </p:nvCxnSpPr>
        <p:spPr>
          <a:xfrm>
            <a:off x="4711542" y="3968926"/>
            <a:ext cx="9049" cy="29860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Rectangle 39">
            <a:extLst>
              <a:ext uri="{FF2B5EF4-FFF2-40B4-BE49-F238E27FC236}">
                <a16:creationId xmlns:a16="http://schemas.microsoft.com/office/drawing/2014/main" id="{375B67BB-79ED-410F-4AAF-397466471FE1}"/>
              </a:ext>
            </a:extLst>
          </p:cNvPr>
          <p:cNvSpPr>
            <a:spLocks noChangeArrowheads="1"/>
          </p:cNvSpPr>
          <p:nvPr/>
        </p:nvSpPr>
        <p:spPr bwMode="auto">
          <a:xfrm>
            <a:off x="4784369" y="4033968"/>
            <a:ext cx="16741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342900">
              <a:buClrTx/>
            </a:pPr>
            <a:r>
              <a:rPr lang="en-US" altLang="zh-CN" sz="1050" b="1" kern="1200" dirty="0">
                <a:solidFill>
                  <a:prstClr val="black">
                    <a:lumMod val="65000"/>
                    <a:lumOff val="35000"/>
                  </a:prstClr>
                </a:solidFill>
                <a:latin typeface="Microsoft YaHei" panose="020B0503020204020204" pitchFamily="34" charset="-122"/>
                <a:ea typeface="Microsoft YaHei" panose="020B0503020204020204" pitchFamily="34" charset="-122"/>
                <a:cs typeface="Arial" panose="020B0604020202020204" pitchFamily="34" charset="0"/>
              </a:rPr>
              <a:t>Data Set</a:t>
            </a:r>
          </a:p>
        </p:txBody>
      </p:sp>
    </p:spTree>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34C7BC-9D04-F8D7-A3B6-FDEBECC66D0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pic>
        <p:nvPicPr>
          <p:cNvPr id="4" name="Picture 3">
            <a:extLst>
              <a:ext uri="{FF2B5EF4-FFF2-40B4-BE49-F238E27FC236}">
                <a16:creationId xmlns:a16="http://schemas.microsoft.com/office/drawing/2014/main" id="{F5B6B6D2-E18B-38D1-A3D2-04676E7A8EF0}"/>
              </a:ext>
            </a:extLst>
          </p:cNvPr>
          <p:cNvPicPr>
            <a:picLocks noChangeAspect="1"/>
          </p:cNvPicPr>
          <p:nvPr/>
        </p:nvPicPr>
        <p:blipFill>
          <a:blip r:embed="rId2"/>
          <a:stretch>
            <a:fillRect/>
          </a:stretch>
        </p:blipFill>
        <p:spPr>
          <a:xfrm>
            <a:off x="236749" y="482574"/>
            <a:ext cx="7248572" cy="4237627"/>
          </a:xfrm>
          <a:prstGeom prst="rect">
            <a:avLst/>
          </a:prstGeom>
        </p:spPr>
      </p:pic>
      <p:sp>
        <p:nvSpPr>
          <p:cNvPr id="6" name="TextBox 5">
            <a:extLst>
              <a:ext uri="{FF2B5EF4-FFF2-40B4-BE49-F238E27FC236}">
                <a16:creationId xmlns:a16="http://schemas.microsoft.com/office/drawing/2014/main" id="{78B0A8E5-52DF-471C-8333-14811E5C0DF9}"/>
              </a:ext>
            </a:extLst>
          </p:cNvPr>
          <p:cNvSpPr txBox="1"/>
          <p:nvPr/>
        </p:nvSpPr>
        <p:spPr>
          <a:xfrm>
            <a:off x="2541182" y="88974"/>
            <a:ext cx="4572000" cy="307777"/>
          </a:xfrm>
          <a:prstGeom prst="rect">
            <a:avLst/>
          </a:prstGeom>
          <a:noFill/>
        </p:spPr>
        <p:txBody>
          <a:bodyPr wrap="square">
            <a:spAutoFit/>
          </a:bodyPr>
          <a:lstStyle/>
          <a:p>
            <a:r>
              <a:rPr lang="en-IN" dirty="0"/>
              <a:t>6.C02 Prediction Page</a:t>
            </a:r>
          </a:p>
        </p:txBody>
      </p:sp>
    </p:spTree>
    <p:extLst>
      <p:ext uri="{BB962C8B-B14F-4D97-AF65-F5344CB8AC3E}">
        <p14:creationId xmlns:p14="http://schemas.microsoft.com/office/powerpoint/2010/main" val="383603254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EE1E0-0380-00D0-CDF7-DF11FB283BC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21</a:t>
            </a:fld>
            <a:endParaRPr lang="en"/>
          </a:p>
        </p:txBody>
      </p:sp>
      <p:pic>
        <p:nvPicPr>
          <p:cNvPr id="4" name="Picture 3">
            <a:extLst>
              <a:ext uri="{FF2B5EF4-FFF2-40B4-BE49-F238E27FC236}">
                <a16:creationId xmlns:a16="http://schemas.microsoft.com/office/drawing/2014/main" id="{BE6A5CF3-B354-E88E-75A5-0C7AB4159AA3}"/>
              </a:ext>
            </a:extLst>
          </p:cNvPr>
          <p:cNvPicPr>
            <a:picLocks noChangeAspect="1"/>
          </p:cNvPicPr>
          <p:nvPr/>
        </p:nvPicPr>
        <p:blipFill>
          <a:blip r:embed="rId2"/>
          <a:stretch>
            <a:fillRect/>
          </a:stretch>
        </p:blipFill>
        <p:spPr>
          <a:xfrm>
            <a:off x="151766" y="489098"/>
            <a:ext cx="7090503" cy="4047460"/>
          </a:xfrm>
          <a:prstGeom prst="rect">
            <a:avLst/>
          </a:prstGeom>
        </p:spPr>
      </p:pic>
      <p:sp>
        <p:nvSpPr>
          <p:cNvPr id="5" name="TextBox 4">
            <a:extLst>
              <a:ext uri="{FF2B5EF4-FFF2-40B4-BE49-F238E27FC236}">
                <a16:creationId xmlns:a16="http://schemas.microsoft.com/office/drawing/2014/main" id="{D345295F-CA40-D426-58F2-E4667D4DDB0A}"/>
              </a:ext>
            </a:extLst>
          </p:cNvPr>
          <p:cNvSpPr txBox="1"/>
          <p:nvPr/>
        </p:nvSpPr>
        <p:spPr>
          <a:xfrm>
            <a:off x="2477386" y="151566"/>
            <a:ext cx="4572000" cy="307777"/>
          </a:xfrm>
          <a:prstGeom prst="rect">
            <a:avLst/>
          </a:prstGeom>
          <a:noFill/>
        </p:spPr>
        <p:txBody>
          <a:bodyPr wrap="square">
            <a:spAutoFit/>
          </a:bodyPr>
          <a:lstStyle/>
          <a:p>
            <a:r>
              <a:rPr lang="en-IN" dirty="0"/>
              <a:t>7.Fuel Home Page</a:t>
            </a:r>
          </a:p>
        </p:txBody>
      </p:sp>
    </p:spTree>
    <p:extLst>
      <p:ext uri="{BB962C8B-B14F-4D97-AF65-F5344CB8AC3E}">
        <p14:creationId xmlns:p14="http://schemas.microsoft.com/office/powerpoint/2010/main" val="343748860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1A0090-1260-4008-9520-F0A16F061F7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22</a:t>
            </a:fld>
            <a:endParaRPr lang="en"/>
          </a:p>
        </p:txBody>
      </p:sp>
      <p:pic>
        <p:nvPicPr>
          <p:cNvPr id="4" name="Picture 3">
            <a:extLst>
              <a:ext uri="{FF2B5EF4-FFF2-40B4-BE49-F238E27FC236}">
                <a16:creationId xmlns:a16="http://schemas.microsoft.com/office/drawing/2014/main" id="{B3159FD1-969A-AB37-EB31-1ED88C33671F}"/>
              </a:ext>
            </a:extLst>
          </p:cNvPr>
          <p:cNvPicPr>
            <a:picLocks noChangeAspect="1"/>
          </p:cNvPicPr>
          <p:nvPr/>
        </p:nvPicPr>
        <p:blipFill>
          <a:blip r:embed="rId2"/>
          <a:stretch>
            <a:fillRect/>
          </a:stretch>
        </p:blipFill>
        <p:spPr>
          <a:xfrm>
            <a:off x="372140" y="593991"/>
            <a:ext cx="7464056" cy="3955517"/>
          </a:xfrm>
          <a:prstGeom prst="rect">
            <a:avLst/>
          </a:prstGeom>
        </p:spPr>
      </p:pic>
      <p:sp>
        <p:nvSpPr>
          <p:cNvPr id="5" name="TextBox 4">
            <a:extLst>
              <a:ext uri="{FF2B5EF4-FFF2-40B4-BE49-F238E27FC236}">
                <a16:creationId xmlns:a16="http://schemas.microsoft.com/office/drawing/2014/main" id="{4B4E10AA-2D25-8829-DBB1-459DD90EC647}"/>
              </a:ext>
            </a:extLst>
          </p:cNvPr>
          <p:cNvSpPr txBox="1"/>
          <p:nvPr/>
        </p:nvSpPr>
        <p:spPr>
          <a:xfrm>
            <a:off x="2647507" y="115521"/>
            <a:ext cx="4572000" cy="307777"/>
          </a:xfrm>
          <a:prstGeom prst="rect">
            <a:avLst/>
          </a:prstGeom>
          <a:noFill/>
        </p:spPr>
        <p:txBody>
          <a:bodyPr wrap="square">
            <a:spAutoFit/>
          </a:bodyPr>
          <a:lstStyle/>
          <a:p>
            <a:r>
              <a:rPr lang="en-IN" dirty="0"/>
              <a:t>8.Petrol Page</a:t>
            </a:r>
          </a:p>
        </p:txBody>
      </p:sp>
    </p:spTree>
    <p:extLst>
      <p:ext uri="{BB962C8B-B14F-4D97-AF65-F5344CB8AC3E}">
        <p14:creationId xmlns:p14="http://schemas.microsoft.com/office/powerpoint/2010/main" val="115323434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16AA51-BF96-DA0E-A7B9-72596D5ABF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23</a:t>
            </a:fld>
            <a:endParaRPr lang="en"/>
          </a:p>
        </p:txBody>
      </p:sp>
      <p:pic>
        <p:nvPicPr>
          <p:cNvPr id="4" name="Picture 3">
            <a:extLst>
              <a:ext uri="{FF2B5EF4-FFF2-40B4-BE49-F238E27FC236}">
                <a16:creationId xmlns:a16="http://schemas.microsoft.com/office/drawing/2014/main" id="{35F1FCEB-A017-38C1-3663-AB7087FBF15F}"/>
              </a:ext>
            </a:extLst>
          </p:cNvPr>
          <p:cNvPicPr>
            <a:picLocks noChangeAspect="1"/>
          </p:cNvPicPr>
          <p:nvPr/>
        </p:nvPicPr>
        <p:blipFill>
          <a:blip r:embed="rId2"/>
          <a:stretch>
            <a:fillRect/>
          </a:stretch>
        </p:blipFill>
        <p:spPr>
          <a:xfrm>
            <a:off x="276224" y="397194"/>
            <a:ext cx="7262259" cy="4057848"/>
          </a:xfrm>
          <a:prstGeom prst="rect">
            <a:avLst/>
          </a:prstGeom>
        </p:spPr>
      </p:pic>
      <p:sp>
        <p:nvSpPr>
          <p:cNvPr id="6" name="TextBox 5">
            <a:extLst>
              <a:ext uri="{FF2B5EF4-FFF2-40B4-BE49-F238E27FC236}">
                <a16:creationId xmlns:a16="http://schemas.microsoft.com/office/drawing/2014/main" id="{9E482661-AA4F-F9CF-25F4-E2BE17FE1D36}"/>
              </a:ext>
            </a:extLst>
          </p:cNvPr>
          <p:cNvSpPr txBox="1"/>
          <p:nvPr/>
        </p:nvSpPr>
        <p:spPr>
          <a:xfrm>
            <a:off x="2541182" y="89417"/>
            <a:ext cx="4572000" cy="307777"/>
          </a:xfrm>
          <a:prstGeom prst="rect">
            <a:avLst/>
          </a:prstGeom>
          <a:noFill/>
        </p:spPr>
        <p:txBody>
          <a:bodyPr wrap="square">
            <a:spAutoFit/>
          </a:bodyPr>
          <a:lstStyle/>
          <a:p>
            <a:r>
              <a:rPr lang="en-IN" dirty="0"/>
              <a:t>9.Petrol Prediction Page</a:t>
            </a:r>
          </a:p>
        </p:txBody>
      </p:sp>
    </p:spTree>
    <p:extLst>
      <p:ext uri="{BB962C8B-B14F-4D97-AF65-F5344CB8AC3E}">
        <p14:creationId xmlns:p14="http://schemas.microsoft.com/office/powerpoint/2010/main" val="63582598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E739AB-2445-F6A0-D40B-C7AC49AEE38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24</a:t>
            </a:fld>
            <a:endParaRPr lang="en"/>
          </a:p>
        </p:txBody>
      </p:sp>
      <p:pic>
        <p:nvPicPr>
          <p:cNvPr id="4" name="Picture 3">
            <a:extLst>
              <a:ext uri="{FF2B5EF4-FFF2-40B4-BE49-F238E27FC236}">
                <a16:creationId xmlns:a16="http://schemas.microsoft.com/office/drawing/2014/main" id="{6F943ABC-EDAE-E3FB-AA18-E2D4CCB3E029}"/>
              </a:ext>
            </a:extLst>
          </p:cNvPr>
          <p:cNvPicPr>
            <a:picLocks noChangeAspect="1"/>
          </p:cNvPicPr>
          <p:nvPr/>
        </p:nvPicPr>
        <p:blipFill>
          <a:blip r:embed="rId2"/>
          <a:stretch>
            <a:fillRect/>
          </a:stretch>
        </p:blipFill>
        <p:spPr>
          <a:xfrm>
            <a:off x="255181" y="563526"/>
            <a:ext cx="6918823" cy="3873796"/>
          </a:xfrm>
          <a:prstGeom prst="rect">
            <a:avLst/>
          </a:prstGeom>
        </p:spPr>
      </p:pic>
      <p:sp>
        <p:nvSpPr>
          <p:cNvPr id="5" name="TextBox 4">
            <a:extLst>
              <a:ext uri="{FF2B5EF4-FFF2-40B4-BE49-F238E27FC236}">
                <a16:creationId xmlns:a16="http://schemas.microsoft.com/office/drawing/2014/main" id="{59C86DD4-B8F3-21A2-9899-AFCF5015A875}"/>
              </a:ext>
            </a:extLst>
          </p:cNvPr>
          <p:cNvSpPr txBox="1"/>
          <p:nvPr/>
        </p:nvSpPr>
        <p:spPr>
          <a:xfrm>
            <a:off x="3009014" y="126758"/>
            <a:ext cx="4572000" cy="307777"/>
          </a:xfrm>
          <a:prstGeom prst="rect">
            <a:avLst/>
          </a:prstGeom>
          <a:noFill/>
        </p:spPr>
        <p:txBody>
          <a:bodyPr wrap="square">
            <a:spAutoFit/>
          </a:bodyPr>
          <a:lstStyle/>
          <a:p>
            <a:r>
              <a:rPr lang="en-IN" dirty="0"/>
              <a:t>10.diesel Page</a:t>
            </a:r>
          </a:p>
        </p:txBody>
      </p:sp>
    </p:spTree>
    <p:extLst>
      <p:ext uri="{BB962C8B-B14F-4D97-AF65-F5344CB8AC3E}">
        <p14:creationId xmlns:p14="http://schemas.microsoft.com/office/powerpoint/2010/main" val="66679860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976EF8-889F-DAA5-4DE4-A5D3C5C9B1F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E1DC082F-097C-7673-8FBD-8BD0C1087575}"/>
              </a:ext>
            </a:extLst>
          </p:cNvPr>
          <p:cNvPicPr>
            <a:picLocks noChangeAspect="1"/>
          </p:cNvPicPr>
          <p:nvPr/>
        </p:nvPicPr>
        <p:blipFill>
          <a:blip r:embed="rId2"/>
          <a:stretch>
            <a:fillRect/>
          </a:stretch>
        </p:blipFill>
        <p:spPr>
          <a:xfrm>
            <a:off x="340242" y="927631"/>
            <a:ext cx="6812486" cy="3400016"/>
          </a:xfrm>
          <a:prstGeom prst="rect">
            <a:avLst/>
          </a:prstGeom>
        </p:spPr>
      </p:pic>
      <p:sp>
        <p:nvSpPr>
          <p:cNvPr id="6" name="TextBox 5">
            <a:extLst>
              <a:ext uri="{FF2B5EF4-FFF2-40B4-BE49-F238E27FC236}">
                <a16:creationId xmlns:a16="http://schemas.microsoft.com/office/drawing/2014/main" id="{23BAA17B-7417-56D6-B4DE-5A2823042A5A}"/>
              </a:ext>
            </a:extLst>
          </p:cNvPr>
          <p:cNvSpPr txBox="1"/>
          <p:nvPr/>
        </p:nvSpPr>
        <p:spPr>
          <a:xfrm>
            <a:off x="2923954" y="227300"/>
            <a:ext cx="4572000" cy="307777"/>
          </a:xfrm>
          <a:prstGeom prst="rect">
            <a:avLst/>
          </a:prstGeom>
          <a:noFill/>
        </p:spPr>
        <p:txBody>
          <a:bodyPr wrap="square">
            <a:spAutoFit/>
          </a:bodyPr>
          <a:lstStyle/>
          <a:p>
            <a:r>
              <a:rPr lang="en-IN" dirty="0"/>
              <a:t>11.Diesel Prediction Page</a:t>
            </a:r>
          </a:p>
        </p:txBody>
      </p:sp>
    </p:spTree>
    <p:extLst>
      <p:ext uri="{BB962C8B-B14F-4D97-AF65-F5344CB8AC3E}">
        <p14:creationId xmlns:p14="http://schemas.microsoft.com/office/powerpoint/2010/main" val="20658749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satMod val="92000"/>
                <a:lumMod val="120000"/>
              </a:schemeClr>
            </a:gs>
            <a:gs pos="73000">
              <a:schemeClr val="bg2">
                <a:lumMod val="20000"/>
                <a:lumOff val="80000"/>
              </a:schemeClr>
            </a:gs>
          </a:gsLst>
          <a:path path="circle">
            <a:fillToRect l="50000" t="50000" r="100000" b="100000"/>
          </a:path>
        </a:gradFill>
        <a:effectLst/>
      </p:bgPr>
    </p:bg>
    <p:spTree>
      <p:nvGrpSpPr>
        <p:cNvPr id="1" name="Shape 4058"/>
        <p:cNvGrpSpPr/>
        <p:nvPr/>
      </p:nvGrpSpPr>
      <p:grpSpPr>
        <a:xfrm>
          <a:off x="0" y="0"/>
          <a:ext cx="0" cy="0"/>
          <a:chOff x="0" y="0"/>
          <a:chExt cx="0" cy="0"/>
        </a:xfrm>
      </p:grpSpPr>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2" name="Rectangle 1">
            <a:extLst>
              <a:ext uri="{FF2B5EF4-FFF2-40B4-BE49-F238E27FC236}">
                <a16:creationId xmlns:a16="http://schemas.microsoft.com/office/drawing/2014/main" id="{E5D788AC-AEBE-C31C-EE58-2862487F6B91}"/>
              </a:ext>
            </a:extLst>
          </p:cNvPr>
          <p:cNvSpPr/>
          <p:nvPr/>
        </p:nvSpPr>
        <p:spPr>
          <a:xfrm>
            <a:off x="1340545" y="1929331"/>
            <a:ext cx="537839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86964-6A51-68A1-E2DF-278E7ADA12E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a:t>
            </a:fld>
            <a:endParaRPr lang="en"/>
          </a:p>
        </p:txBody>
      </p:sp>
      <p:sp>
        <p:nvSpPr>
          <p:cNvPr id="3" name="Rectangle 2">
            <a:extLst>
              <a:ext uri="{FF2B5EF4-FFF2-40B4-BE49-F238E27FC236}">
                <a16:creationId xmlns:a16="http://schemas.microsoft.com/office/drawing/2014/main" id="{F0997625-C4C2-EF6A-F778-5877F3F41D26}"/>
              </a:ext>
            </a:extLst>
          </p:cNvPr>
          <p:cNvSpPr/>
          <p:nvPr/>
        </p:nvSpPr>
        <p:spPr>
          <a:xfrm>
            <a:off x="365881" y="1200702"/>
            <a:ext cx="7644610" cy="923330"/>
          </a:xfrm>
          <a:prstGeom prst="rect">
            <a:avLst/>
          </a:prstGeom>
          <a:solidFill>
            <a:sysClr val="window" lastClr="FFFFFF"/>
          </a:solidFill>
          <a:ln w="15875" cap="rnd" cmpd="sng" algn="ctr">
            <a:solidFill>
              <a:sysClr val="windowText" lastClr="000000"/>
            </a:solidFill>
            <a:prstDash val="solid"/>
          </a:ln>
          <a:effectLst/>
        </p:spPr>
        <p:txBody>
          <a:bodyPr wrap="square" lIns="91440" tIns="45720" rIns="91440" bIns="4572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chemeClr val="bg2">
                    <a:lumMod val="50000"/>
                  </a:schemeClr>
                </a:solidFill>
                <a:effectLst>
                  <a:outerShdw blurRad="38100" dist="25400" dir="5400000" algn="ctr" rotWithShape="0">
                    <a:srgbClr val="6E747A">
                      <a:alpha val="43000"/>
                    </a:srgbClr>
                  </a:outerShdw>
                </a:effectLst>
                <a:uLnTx/>
                <a:uFillTx/>
                <a:latin typeface="Arial Rounded MT Bold" panose="020F0704030504030204" pitchFamily="34" charset="0"/>
                <a:ea typeface="+mn-ea"/>
                <a:cs typeface="+mn-cs"/>
              </a:rPr>
              <a:t>FUEL MONITORING</a:t>
            </a:r>
          </a:p>
        </p:txBody>
      </p:sp>
      <p:pic>
        <p:nvPicPr>
          <p:cNvPr id="4" name="Picture 3">
            <a:extLst>
              <a:ext uri="{FF2B5EF4-FFF2-40B4-BE49-F238E27FC236}">
                <a16:creationId xmlns:a16="http://schemas.microsoft.com/office/drawing/2014/main" id="{B7C145F8-B9A5-BA1D-69B2-FC60DC323A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982" y="2445719"/>
            <a:ext cx="2833339" cy="226344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TextBox 5">
            <a:extLst>
              <a:ext uri="{FF2B5EF4-FFF2-40B4-BE49-F238E27FC236}">
                <a16:creationId xmlns:a16="http://schemas.microsoft.com/office/drawing/2014/main" id="{0A18EAB3-6240-0279-4AB2-764C6CE68DD3}"/>
              </a:ext>
            </a:extLst>
          </p:cNvPr>
          <p:cNvSpPr txBox="1"/>
          <p:nvPr/>
        </p:nvSpPr>
        <p:spPr>
          <a:xfrm>
            <a:off x="79982" y="368737"/>
            <a:ext cx="45720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chemeClr val="bg2">
                    <a:lumMod val="75000"/>
                  </a:scheme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sym typeface="+mn-ea"/>
              </a:rPr>
              <a:t>Project Title:</a:t>
            </a:r>
            <a:endParaRPr kumimoji="0" lang="en-US" altLang="zh-CN" sz="2400" b="1" i="0" u="none" strike="noStrike" kern="1200" cap="none" spc="0" normalizeH="0" baseline="0" noProof="0" dirty="0">
              <a:ln>
                <a:noFill/>
              </a:ln>
              <a:solidFill>
                <a:schemeClr val="bg2">
                  <a:lumMod val="75000"/>
                </a:scheme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1532432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2638234" y="148979"/>
            <a:ext cx="5453349" cy="11488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7200" u="sng" dirty="0">
                <a:solidFill>
                  <a:schemeClr val="bg2">
                    <a:lumMod val="75000"/>
                  </a:schemeClr>
                </a:solidFill>
              </a:rPr>
              <a:t> </a:t>
            </a:r>
            <a:r>
              <a:rPr lang="en-IN" sz="4400" b="1" u="sng" dirty="0">
                <a:solidFill>
                  <a:schemeClr val="bg2">
                    <a:lumMod val="75000"/>
                  </a:schemeClr>
                </a:solidFill>
                <a:latin typeface="Times New Roman" panose="02020603050405020304" pitchFamily="18" charset="0"/>
                <a:cs typeface="Times New Roman" panose="02020603050405020304" pitchFamily="18" charset="0"/>
              </a:rPr>
              <a:t>Relevance Of Topic</a:t>
            </a:r>
            <a:endParaRPr sz="4400" b="1" u="sng"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851" name="Google Shape;3851;p15"/>
          <p:cNvSpPr txBox="1">
            <a:spLocks noGrp="1"/>
          </p:cNvSpPr>
          <p:nvPr>
            <p:ph type="subTitle" idx="4294967295"/>
          </p:nvPr>
        </p:nvSpPr>
        <p:spPr>
          <a:xfrm>
            <a:off x="2989118" y="1224147"/>
            <a:ext cx="4048041" cy="2487600"/>
          </a:xfrm>
          <a:prstGeom prst="rect">
            <a:avLst/>
          </a:prstGeom>
        </p:spPr>
        <p:txBody>
          <a:bodyPr spcFirstLastPara="1" wrap="square" lIns="91425" tIns="91425" rIns="91425" bIns="91425" anchor="t" anchorCtr="0">
            <a:noAutofit/>
          </a:bodyPr>
          <a:lstStyle/>
          <a:p>
            <a:r>
              <a:rPr lang="en-US" altLang="zh-CN" sz="1800" dirty="0">
                <a:solidFill>
                  <a:schemeClr val="tx1"/>
                </a:solidFill>
                <a:latin typeface="Times New Roman" panose="02020603050405020304" pitchFamily="18" charset="0"/>
                <a:cs typeface="Times New Roman" panose="02020603050405020304" pitchFamily="18" charset="0"/>
              </a:rPr>
              <a:t>Fuel consumption will help to </a:t>
            </a:r>
            <a:r>
              <a:rPr lang="en-US" altLang="zh-CN" sz="1800" b="1" dirty="0">
                <a:solidFill>
                  <a:schemeClr val="tx1"/>
                </a:solidFill>
                <a:latin typeface="Times New Roman" panose="02020603050405020304" pitchFamily="18" charset="0"/>
                <a:cs typeface="Times New Roman" panose="02020603050405020304" pitchFamily="18" charset="0"/>
              </a:rPr>
              <a:t>calculate mileage </a:t>
            </a:r>
            <a:r>
              <a:rPr lang="en-US" altLang="zh-CN" sz="1800" dirty="0">
                <a:solidFill>
                  <a:schemeClr val="tx1"/>
                </a:solidFill>
                <a:latin typeface="Times New Roman" panose="02020603050405020304" pitchFamily="18" charset="0"/>
                <a:cs typeface="Times New Roman" panose="02020603050405020304" pitchFamily="18" charset="0"/>
              </a:rPr>
              <a:t>of the vehicle based on the vehicle used. </a:t>
            </a:r>
            <a:endParaRPr lang="en-IN" sz="1800" dirty="0">
              <a:solidFill>
                <a:schemeClr val="tx1"/>
              </a:solidFill>
              <a:latin typeface="Times New Roman" panose="02020603050405020304" pitchFamily="18" charset="0"/>
              <a:cs typeface="Times New Roman" panose="02020603050405020304" pitchFamily="18" charset="0"/>
            </a:endParaRPr>
          </a:p>
          <a:p>
            <a:r>
              <a:rPr lang="en-IN" sz="1800" dirty="0">
                <a:solidFill>
                  <a:schemeClr val="tx1"/>
                </a:solidFill>
                <a:latin typeface="Times New Roman" panose="02020603050405020304" pitchFamily="18" charset="0"/>
                <a:cs typeface="Times New Roman" panose="02020603050405020304" pitchFamily="18" charset="0"/>
              </a:rPr>
              <a:t>Check the </a:t>
            </a:r>
            <a:r>
              <a:rPr lang="en-IN" sz="1800" b="1" dirty="0">
                <a:solidFill>
                  <a:schemeClr val="tx1"/>
                </a:solidFill>
                <a:latin typeface="Times New Roman" panose="02020603050405020304" pitchFamily="18" charset="0"/>
                <a:cs typeface="Times New Roman" panose="02020603050405020304" pitchFamily="18" charset="0"/>
              </a:rPr>
              <a:t>amount of co2 </a:t>
            </a:r>
            <a:r>
              <a:rPr lang="en-IN" sz="1800" dirty="0">
                <a:solidFill>
                  <a:schemeClr val="tx1"/>
                </a:solidFill>
                <a:latin typeface="Times New Roman" panose="02020603050405020304" pitchFamily="18" charset="0"/>
                <a:cs typeface="Times New Roman" panose="02020603050405020304" pitchFamily="18" charset="0"/>
              </a:rPr>
              <a:t>in a vehicle to avoid accidents and </a:t>
            </a:r>
            <a:r>
              <a:rPr lang="en-IN" sz="1800" b="1" dirty="0">
                <a:solidFill>
                  <a:schemeClr val="tx1"/>
                </a:solidFill>
                <a:latin typeface="Times New Roman" panose="02020603050405020304" pitchFamily="18" charset="0"/>
                <a:cs typeface="Times New Roman" panose="02020603050405020304" pitchFamily="18" charset="0"/>
              </a:rPr>
              <a:t>pollution</a:t>
            </a:r>
            <a:r>
              <a:rPr lang="en-IN" sz="1800" dirty="0">
                <a:solidFill>
                  <a:schemeClr val="tx1"/>
                </a:solidFill>
                <a:latin typeface="Times New Roman" panose="02020603050405020304" pitchFamily="18" charset="0"/>
                <a:cs typeface="Times New Roman" panose="02020603050405020304" pitchFamily="18" charset="0"/>
              </a:rPr>
              <a:t>.</a:t>
            </a:r>
          </a:p>
          <a:p>
            <a:r>
              <a:rPr lang="en-US" altLang="zh-CN" sz="1800" dirty="0">
                <a:solidFill>
                  <a:schemeClr val="tx1"/>
                </a:solidFill>
                <a:latin typeface="Times New Roman" panose="02020603050405020304" pitchFamily="18" charset="0"/>
                <a:cs typeface="Times New Roman" panose="02020603050405020304" pitchFamily="18" charset="0"/>
              </a:rPr>
              <a:t>By  predicting the Fuel price early we can </a:t>
            </a:r>
            <a:r>
              <a:rPr lang="en-US" altLang="zh-CN" sz="1800" b="1" dirty="0">
                <a:solidFill>
                  <a:schemeClr val="tx1"/>
                </a:solidFill>
                <a:latin typeface="Times New Roman" panose="02020603050405020304" pitchFamily="18" charset="0"/>
                <a:cs typeface="Times New Roman" panose="02020603050405020304" pitchFamily="18" charset="0"/>
              </a:rPr>
              <a:t>buy the stock products  </a:t>
            </a:r>
            <a:r>
              <a:rPr lang="en-US" altLang="zh-CN" sz="1800" dirty="0">
                <a:solidFill>
                  <a:schemeClr val="tx1"/>
                </a:solidFill>
                <a:latin typeface="Times New Roman" panose="02020603050405020304" pitchFamily="18" charset="0"/>
                <a:cs typeface="Times New Roman" panose="02020603050405020304" pitchFamily="18" charset="0"/>
              </a:rPr>
              <a:t>by this Pump owners will get profit.</a:t>
            </a:r>
          </a:p>
          <a:p>
            <a:endParaRPr lang="en-IN" dirty="0"/>
          </a:p>
        </p:txBody>
      </p:sp>
      <p:pic>
        <p:nvPicPr>
          <p:cNvPr id="3852" name="Google Shape;3852;p15" descr="photo-1434030216411-0b793f4b4173.jpg"/>
          <p:cNvPicPr preferRelativeResize="0"/>
          <p:nvPr/>
        </p:nvPicPr>
        <p:blipFill rotWithShape="1">
          <a:blip r:embed="rId3">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12B619AF-7B19-6E54-B192-B992D05D2021}"/>
              </a:ext>
            </a:extLst>
          </p:cNvPr>
          <p:cNvPicPr>
            <a:picLocks noChangeAspect="1"/>
          </p:cNvPicPr>
          <p:nvPr/>
        </p:nvPicPr>
        <p:blipFill rotWithShape="1">
          <a:blip r:embed="rId4"/>
          <a:srcRect l="50000" r="15092"/>
          <a:stretch/>
        </p:blipFill>
        <p:spPr>
          <a:xfrm>
            <a:off x="-1" y="0"/>
            <a:ext cx="2856398" cy="514349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51">
                                            <p:txEl>
                                              <p:pRg st="0" end="0"/>
                                            </p:txEl>
                                          </p:spTgt>
                                        </p:tgtEl>
                                        <p:attrNameLst>
                                          <p:attrName>style.visibility</p:attrName>
                                        </p:attrNameLst>
                                      </p:cBhvr>
                                      <p:to>
                                        <p:strVal val="visible"/>
                                      </p:to>
                                    </p:set>
                                    <p:animEffect transition="in" filter="fade">
                                      <p:cBhvr>
                                        <p:cTn id="7" dur="500"/>
                                        <p:tgtEl>
                                          <p:spTgt spid="3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51">
                                            <p:txEl>
                                              <p:pRg st="1" end="1"/>
                                            </p:txEl>
                                          </p:spTgt>
                                        </p:tgtEl>
                                        <p:attrNameLst>
                                          <p:attrName>style.visibility</p:attrName>
                                        </p:attrNameLst>
                                      </p:cBhvr>
                                      <p:to>
                                        <p:strVal val="visible"/>
                                      </p:to>
                                    </p:set>
                                    <p:animEffect transition="in" filter="fade">
                                      <p:cBhvr>
                                        <p:cTn id="12" dur="500"/>
                                        <p:tgtEl>
                                          <p:spTgt spid="3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51">
                                            <p:txEl>
                                              <p:pRg st="2" end="2"/>
                                            </p:txEl>
                                          </p:spTgt>
                                        </p:tgtEl>
                                        <p:attrNameLst>
                                          <p:attrName>style.visibility</p:attrName>
                                        </p:attrNameLst>
                                      </p:cBhvr>
                                      <p:to>
                                        <p:strVal val="visible"/>
                                      </p:to>
                                    </p:set>
                                    <p:animEffect transition="in" filter="fade">
                                      <p:cBhvr>
                                        <p:cTn id="17" dur="500"/>
                                        <p:tgtEl>
                                          <p:spTgt spid="3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528624" y="239275"/>
            <a:ext cx="4176319" cy="6301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u="sng" dirty="0">
                <a:solidFill>
                  <a:schemeClr val="bg2">
                    <a:lumMod val="75000"/>
                  </a:schemeClr>
                </a:solidFill>
                <a:latin typeface="Times New Roman" panose="02020603050405020304" pitchFamily="18" charset="0"/>
                <a:cs typeface="Times New Roman" panose="02020603050405020304" pitchFamily="18" charset="0"/>
              </a:rPr>
              <a:t>Project Description</a:t>
            </a:r>
          </a:p>
        </p:txBody>
      </p:sp>
      <p:sp>
        <p:nvSpPr>
          <p:cNvPr id="3915" name="Google Shape;3915;p22"/>
          <p:cNvSpPr txBox="1">
            <a:spLocks noGrp="1"/>
          </p:cNvSpPr>
          <p:nvPr>
            <p:ph type="body" idx="1"/>
          </p:nvPr>
        </p:nvSpPr>
        <p:spPr>
          <a:xfrm>
            <a:off x="2863122" y="869430"/>
            <a:ext cx="4841822" cy="3821820"/>
          </a:xfrm>
          <a:prstGeom prst="rect">
            <a:avLst/>
          </a:prstGeom>
        </p:spPr>
        <p:txBody>
          <a:bodyPr spcFirstLastPara="1" wrap="square" lIns="91425" tIns="91425" rIns="91425" bIns="91425" anchor="t" anchorCtr="0">
            <a:noAutofit/>
          </a:bodyPr>
          <a:lstStyle/>
          <a:p>
            <a:r>
              <a:rPr lang="en-IN" sz="1800" dirty="0">
                <a:latin typeface="Times New Roman" panose="02020603050405020304" pitchFamily="18" charset="0"/>
                <a:cs typeface="Times New Roman" panose="02020603050405020304" pitchFamily="18" charset="0"/>
              </a:rPr>
              <a:t>The Main Aim of the project is to predict fuel price prediction using ML and predict the amount of </a:t>
            </a:r>
            <a:r>
              <a:rPr lang="en-IN" sz="1800" b="1" dirty="0">
                <a:latin typeface="Times New Roman" panose="02020603050405020304" pitchFamily="18" charset="0"/>
                <a:cs typeface="Times New Roman" panose="02020603050405020304" pitchFamily="18" charset="0"/>
              </a:rPr>
              <a:t>fuel consumed </a:t>
            </a:r>
            <a:r>
              <a:rPr lang="en-IN" sz="1800" dirty="0">
                <a:latin typeface="Times New Roman" panose="02020603050405020304" pitchFamily="18" charset="0"/>
                <a:cs typeface="Times New Roman" panose="02020603050405020304" pitchFamily="18" charset="0"/>
              </a:rPr>
              <a:t>by a vehicle in a particular distance in  </a:t>
            </a:r>
            <a:r>
              <a:rPr lang="en-IN" sz="1800" b="1" dirty="0">
                <a:latin typeface="Times New Roman" panose="02020603050405020304" pitchFamily="18" charset="0"/>
                <a:cs typeface="Times New Roman" panose="02020603050405020304" pitchFamily="18" charset="0"/>
              </a:rPr>
              <a:t>city , Highways and  the amount of  CO</a:t>
            </a:r>
            <a:r>
              <a:rPr lang="en-IN" sz="1800" b="1" baseline="-25000" dirty="0">
                <a:latin typeface="Times New Roman" panose="02020603050405020304" pitchFamily="18" charset="0"/>
                <a:cs typeface="Times New Roman" panose="02020603050405020304" pitchFamily="18" charset="0"/>
              </a:rPr>
              <a:t>2</a:t>
            </a:r>
            <a:r>
              <a:rPr lang="en-IN" sz="1800" baseline="-250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generated in vehicle .</a:t>
            </a:r>
          </a:p>
          <a:p>
            <a:r>
              <a:rPr lang="en-IN" sz="1800" dirty="0">
                <a:latin typeface="Times New Roman" panose="02020603050405020304" pitchFamily="18" charset="0"/>
                <a:cs typeface="Times New Roman" panose="02020603050405020304" pitchFamily="18" charset="0"/>
              </a:rPr>
              <a:t>The Prediction </a:t>
            </a:r>
            <a:r>
              <a:rPr lang="en-US" sz="1800" dirty="0">
                <a:latin typeface="Times New Roman" panose="02020603050405020304" pitchFamily="18" charset="0"/>
                <a:cs typeface="Times New Roman" panose="02020603050405020304" pitchFamily="18" charset="0"/>
              </a:rPr>
              <a:t>depends on several internal factors such as </a:t>
            </a:r>
            <a:r>
              <a:rPr lang="en-US" sz="1800" b="1" dirty="0">
                <a:latin typeface="Times New Roman" panose="02020603050405020304" pitchFamily="18" charset="0"/>
                <a:cs typeface="Times New Roman" panose="02020603050405020304" pitchFamily="18" charset="0"/>
              </a:rPr>
              <a:t>model year, fuel type, cylinders, carmaker, class type and transmission type.</a:t>
            </a:r>
          </a:p>
          <a:p>
            <a:r>
              <a:rPr lang="en-US" sz="1800" dirty="0">
                <a:latin typeface="Times New Roman" panose="02020603050405020304" pitchFamily="18" charset="0"/>
                <a:cs typeface="Times New Roman" panose="02020603050405020304" pitchFamily="18" charset="0"/>
              </a:rPr>
              <a:t>Machine learning techniques are widely applied to this. </a:t>
            </a:r>
            <a:r>
              <a:rPr lang="en-US" sz="1800" b="1" dirty="0">
                <a:latin typeface="Times New Roman" panose="02020603050405020304" pitchFamily="18" charset="0"/>
                <a:cs typeface="Times New Roman" panose="02020603050405020304" pitchFamily="18" charset="0"/>
              </a:rPr>
              <a:t>Random Forest</a:t>
            </a:r>
            <a:r>
              <a:rPr lang="en-US" sz="180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 Multiple Linear Regression</a:t>
            </a:r>
            <a:r>
              <a:rPr lang="en-US" sz="1800" dirty="0">
                <a:latin typeface="Times New Roman" panose="02020603050405020304" pitchFamily="18" charset="0"/>
                <a:cs typeface="Times New Roman" panose="02020603050405020304" pitchFamily="18" charset="0"/>
              </a:rPr>
              <a:t> models is using to get accurate prediction.</a:t>
            </a:r>
          </a:p>
          <a:p>
            <a:endParaRPr lang="en-IN" sz="2000" dirty="0"/>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71051D14-278C-188D-59AB-322F6668E163}"/>
              </a:ext>
            </a:extLst>
          </p:cNvPr>
          <p:cNvPicPr>
            <a:picLocks noChangeAspect="1"/>
          </p:cNvPicPr>
          <p:nvPr/>
        </p:nvPicPr>
        <p:blipFill rotWithShape="1">
          <a:blip r:embed="rId3"/>
          <a:srcRect l="21919" t="-115" r="30365" b="115"/>
          <a:stretch/>
        </p:blipFill>
        <p:spPr>
          <a:xfrm>
            <a:off x="-18840" y="-14850"/>
            <a:ext cx="2881962" cy="517319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15">
                                            <p:txEl>
                                              <p:pRg st="0" end="0"/>
                                            </p:txEl>
                                          </p:spTgt>
                                        </p:tgtEl>
                                        <p:attrNameLst>
                                          <p:attrName>style.visibility</p:attrName>
                                        </p:attrNameLst>
                                      </p:cBhvr>
                                      <p:to>
                                        <p:strVal val="visible"/>
                                      </p:to>
                                    </p:set>
                                    <p:animEffect transition="in" filter="fade">
                                      <p:cBhvr>
                                        <p:cTn id="7" dur="500"/>
                                        <p:tgtEl>
                                          <p:spTgt spid="3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15">
                                            <p:txEl>
                                              <p:pRg st="1" end="1"/>
                                            </p:txEl>
                                          </p:spTgt>
                                        </p:tgtEl>
                                        <p:attrNameLst>
                                          <p:attrName>style.visibility</p:attrName>
                                        </p:attrNameLst>
                                      </p:cBhvr>
                                      <p:to>
                                        <p:strVal val="visible"/>
                                      </p:to>
                                    </p:set>
                                    <p:animEffect transition="in" filter="fade">
                                      <p:cBhvr>
                                        <p:cTn id="12" dur="500"/>
                                        <p:tgtEl>
                                          <p:spTgt spid="39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15">
                                            <p:txEl>
                                              <p:pRg st="2" end="2"/>
                                            </p:txEl>
                                          </p:spTgt>
                                        </p:tgtEl>
                                        <p:attrNameLst>
                                          <p:attrName>style.visibility</p:attrName>
                                        </p:attrNameLst>
                                      </p:cBhvr>
                                      <p:to>
                                        <p:strVal val="visible"/>
                                      </p:to>
                                    </p:set>
                                    <p:animEffect transition="in" filter="fade">
                                      <p:cBhvr>
                                        <p:cTn id="17" dur="500"/>
                                        <p:tgtEl>
                                          <p:spTgt spid="39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1" u="sng" dirty="0">
                <a:solidFill>
                  <a:schemeClr val="bg2">
                    <a:lumMod val="75000"/>
                  </a:schemeClr>
                </a:solidFill>
                <a:latin typeface="Times New Roman" panose="02020603050405020304" pitchFamily="18" charset="0"/>
                <a:cs typeface="Times New Roman" panose="02020603050405020304" pitchFamily="18" charset="0"/>
              </a:rPr>
              <a:t>Objective Of The Project</a:t>
            </a:r>
            <a:endParaRPr b="1" u="sng"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r>
              <a:rPr lang="en-IN" sz="2000" dirty="0">
                <a:latin typeface="Times New Roman" panose="02020603050405020304" pitchFamily="18" charset="0"/>
                <a:cs typeface="Times New Roman" panose="02020603050405020304" pitchFamily="18" charset="0"/>
              </a:rPr>
              <a:t>The aim of Fuel  Monitoring is to  </a:t>
            </a:r>
            <a:r>
              <a:rPr lang="en-IN" sz="2000" b="1" dirty="0">
                <a:latin typeface="Times New Roman" panose="02020603050405020304" pitchFamily="18" charset="0"/>
                <a:cs typeface="Times New Roman" panose="02020603050405020304" pitchFamily="18" charset="0"/>
              </a:rPr>
              <a:t>predict price of Fuel </a:t>
            </a:r>
            <a:r>
              <a:rPr lang="en-IN" sz="2000" dirty="0">
                <a:latin typeface="Times New Roman" panose="02020603050405020304" pitchFamily="18" charset="0"/>
                <a:cs typeface="Times New Roman" panose="02020603050405020304" pitchFamily="18" charset="0"/>
              </a:rPr>
              <a:t>which help to know the upcoming days fuel price to an extend.</a:t>
            </a:r>
          </a:p>
          <a:p>
            <a:r>
              <a:rPr lang="en-IN" sz="2000" dirty="0">
                <a:latin typeface="Times New Roman" panose="02020603050405020304" pitchFamily="18" charset="0"/>
                <a:cs typeface="Times New Roman" panose="02020603050405020304" pitchFamily="18" charset="0"/>
              </a:rPr>
              <a:t>The  know </a:t>
            </a:r>
            <a:r>
              <a:rPr lang="en-IN" sz="2000" b="1" dirty="0">
                <a:latin typeface="Times New Roman" panose="02020603050405020304" pitchFamily="18" charset="0"/>
                <a:cs typeface="Times New Roman" panose="02020603050405020304" pitchFamily="18" charset="0"/>
              </a:rPr>
              <a:t>amount fuel  consumed </a:t>
            </a:r>
            <a:r>
              <a:rPr lang="en-IN" sz="2000" dirty="0">
                <a:latin typeface="Times New Roman" panose="02020603050405020304" pitchFamily="18" charset="0"/>
                <a:cs typeface="Times New Roman" panose="02020603050405020304" pitchFamily="18" charset="0"/>
              </a:rPr>
              <a:t>to move our vehicle in a particular distance and </a:t>
            </a:r>
            <a:r>
              <a:rPr lang="en-IN" sz="2000" b="1" dirty="0">
                <a:latin typeface="Times New Roman" panose="02020603050405020304" pitchFamily="18" charset="0"/>
                <a:cs typeface="Times New Roman" panose="02020603050405020304" pitchFamily="18" charset="0"/>
              </a:rPr>
              <a:t>the amount CO</a:t>
            </a:r>
            <a:r>
              <a:rPr lang="en-IN" sz="2000" b="1" baseline="-25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 generated from our vehicle</a:t>
            </a:r>
            <a:r>
              <a:rPr lang="en-IN" sz="2000" dirty="0">
                <a:latin typeface="Times New Roman" panose="02020603050405020304" pitchFamily="18" charset="0"/>
                <a:cs typeface="Times New Roman" panose="02020603050405020304" pitchFamily="18" charset="0"/>
              </a:rPr>
              <a:t>. Which helps to reduce the </a:t>
            </a:r>
            <a:r>
              <a:rPr lang="en-IN" sz="2000" b="1" dirty="0">
                <a:latin typeface="Times New Roman" panose="02020603050405020304" pitchFamily="18" charset="0"/>
                <a:cs typeface="Times New Roman" panose="02020603050405020304" pitchFamily="18" charset="0"/>
              </a:rPr>
              <a:t>pollution</a:t>
            </a:r>
            <a:r>
              <a:rPr lang="en-IN" sz="2000" dirty="0">
                <a:latin typeface="Times New Roman" panose="02020603050405020304" pitchFamily="18" charset="0"/>
                <a:cs typeface="Times New Roman" panose="02020603050405020304" pitchFamily="18" charset="0"/>
              </a:rPr>
              <a:t>. </a:t>
            </a:r>
          </a:p>
          <a:p>
            <a:endParaRPr lang="en-IN" dirty="0"/>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1">
                                            <p:txEl>
                                              <p:pRg st="0" end="0"/>
                                            </p:txEl>
                                          </p:spTgt>
                                        </p:tgtEl>
                                        <p:attrNameLst>
                                          <p:attrName>style.visibility</p:attrName>
                                        </p:attrNameLst>
                                      </p:cBhvr>
                                      <p:to>
                                        <p:strVal val="visible"/>
                                      </p:to>
                                    </p:set>
                                    <p:animEffect transition="in" filter="fade">
                                      <p:cBhvr>
                                        <p:cTn id="7" dur="500"/>
                                        <p:tgtEl>
                                          <p:spTgt spid="38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71">
                                            <p:txEl>
                                              <p:pRg st="1" end="1"/>
                                            </p:txEl>
                                          </p:spTgt>
                                        </p:tgtEl>
                                        <p:attrNameLst>
                                          <p:attrName>style.visibility</p:attrName>
                                        </p:attrNameLst>
                                      </p:cBhvr>
                                      <p:to>
                                        <p:strVal val="visible"/>
                                      </p:to>
                                    </p:set>
                                    <p:animEffect transition="in" filter="fade">
                                      <p:cBhvr>
                                        <p:cTn id="12" dur="500"/>
                                        <p:tgtEl>
                                          <p:spTgt spid="38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EB24C8C-4DED-702C-0958-CC2AF501BBDC}"/>
              </a:ext>
            </a:extLst>
          </p:cNvPr>
          <p:cNvGraphicFramePr/>
          <p:nvPr>
            <p:extLst>
              <p:ext uri="{D42A27DB-BD31-4B8C-83A1-F6EECF244321}">
                <p14:modId xmlns:p14="http://schemas.microsoft.com/office/powerpoint/2010/main" val="3863634860"/>
              </p:ext>
            </p:extLst>
          </p:nvPr>
        </p:nvGraphicFramePr>
        <p:xfrm>
          <a:off x="3730771" y="1292171"/>
          <a:ext cx="3605694" cy="3624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313B026-0CD1-DD3E-6076-4F3D59CA53A2}"/>
              </a:ext>
            </a:extLst>
          </p:cNvPr>
          <p:cNvGraphicFramePr/>
          <p:nvPr>
            <p:extLst>
              <p:ext uri="{D42A27DB-BD31-4B8C-83A1-F6EECF244321}">
                <p14:modId xmlns:p14="http://schemas.microsoft.com/office/powerpoint/2010/main" val="1747601023"/>
              </p:ext>
            </p:extLst>
          </p:nvPr>
        </p:nvGraphicFramePr>
        <p:xfrm>
          <a:off x="202019" y="467833"/>
          <a:ext cx="3758681" cy="38915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1426905" y="2052585"/>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solidFill>
                  <a:schemeClr val="bg2">
                    <a:lumMod val="75000"/>
                  </a:schemeClr>
                </a:solidFill>
                <a:latin typeface="Times New Roman" panose="02020603050405020304" pitchFamily="18" charset="0"/>
                <a:cs typeface="Times New Roman" panose="02020603050405020304" pitchFamily="18" charset="0"/>
              </a:rPr>
              <a:t>Modules &amp;input/output</a:t>
            </a:r>
            <a:endParaRPr sz="4000"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879" name="Google Shape;3879;p19"/>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19"/>
          <p:cNvGrpSpPr/>
          <p:nvPr/>
        </p:nvGrpSpPr>
        <p:grpSpPr>
          <a:xfrm>
            <a:off x="2011275" y="703738"/>
            <a:ext cx="1160371" cy="1160688"/>
            <a:chOff x="6654650" y="3665275"/>
            <a:chExt cx="409100" cy="409125"/>
          </a:xfrm>
          <a:solidFill>
            <a:schemeClr val="bg2">
              <a:lumMod val="60000"/>
              <a:lumOff val="40000"/>
            </a:schemeClr>
          </a:solidFill>
        </p:grpSpPr>
        <p:sp>
          <p:nvSpPr>
            <p:cNvPr id="3881" name="Google Shape;3881;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19"/>
          <p:cNvGrpSpPr/>
          <p:nvPr/>
        </p:nvGrpSpPr>
        <p:grpSpPr>
          <a:xfrm rot="1057001">
            <a:off x="892483" y="1616446"/>
            <a:ext cx="766645" cy="766759"/>
            <a:chOff x="570875" y="4322250"/>
            <a:chExt cx="443300" cy="443325"/>
          </a:xfrm>
          <a:solidFill>
            <a:schemeClr val="bg2">
              <a:lumMod val="75000"/>
            </a:schemeClr>
          </a:solidFill>
        </p:grpSpPr>
        <p:sp>
          <p:nvSpPr>
            <p:cNvPr id="3884" name="Google Shape;3884;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pFill/>
            <a:ln>
              <a:solidFill>
                <a:schemeClr val="accent1">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19"/>
          <p:cNvSpPr/>
          <p:nvPr/>
        </p:nvSpPr>
        <p:spPr>
          <a:xfrm rot="2466991">
            <a:off x="1037419" y="927667"/>
            <a:ext cx="376301" cy="3593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solidFill>
              <a:schemeClr val="bg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77"/>
                                        </p:tgtEl>
                                        <p:attrNameLst>
                                          <p:attrName>style.visibility</p:attrName>
                                        </p:attrNameLst>
                                      </p:cBhvr>
                                      <p:to>
                                        <p:strVal val="visible"/>
                                      </p:to>
                                    </p:set>
                                    <p:animEffect transition="in" filter="fade">
                                      <p:cBhvr>
                                        <p:cTn id="7" dur="1000"/>
                                        <p:tgtEl>
                                          <p:spTgt spid="3877"/>
                                        </p:tgtEl>
                                      </p:cBhvr>
                                    </p:animEffect>
                                    <p:anim calcmode="lin" valueType="num">
                                      <p:cBhvr>
                                        <p:cTn id="8" dur="1000" fill="hold"/>
                                        <p:tgtEl>
                                          <p:spTgt spid="3877"/>
                                        </p:tgtEl>
                                        <p:attrNameLst>
                                          <p:attrName>ppt_x</p:attrName>
                                        </p:attrNameLst>
                                      </p:cBhvr>
                                      <p:tavLst>
                                        <p:tav tm="0">
                                          <p:val>
                                            <p:strVal val="#ppt_x"/>
                                          </p:val>
                                        </p:tav>
                                        <p:tav tm="100000">
                                          <p:val>
                                            <p:strVal val="#ppt_x"/>
                                          </p:val>
                                        </p:tav>
                                      </p:tavLst>
                                    </p:anim>
                                    <p:anim calcmode="lin" valueType="num">
                                      <p:cBhvr>
                                        <p:cTn id="9" dur="1000" fill="hold"/>
                                        <p:tgtEl>
                                          <p:spTgt spid="38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B435-B4CC-EC5F-2193-FA6EEB5FE88C}"/>
              </a:ext>
            </a:extLst>
          </p:cNvPr>
          <p:cNvSpPr>
            <a:spLocks noGrp="1"/>
          </p:cNvSpPr>
          <p:nvPr>
            <p:ph type="title"/>
          </p:nvPr>
        </p:nvSpPr>
        <p:spPr/>
        <p:txBody>
          <a:bodyPr/>
          <a:lstStyle/>
          <a:p>
            <a:r>
              <a:rPr lang="en-US" b="1" dirty="0">
                <a:solidFill>
                  <a:schemeClr val="bg2">
                    <a:lumMod val="50000"/>
                  </a:schemeClr>
                </a:solidFill>
                <a:latin typeface="Times New Roman" panose="02020603050405020304" pitchFamily="18" charset="0"/>
                <a:cs typeface="Times New Roman" panose="02020603050405020304" pitchFamily="18" charset="0"/>
              </a:rPr>
              <a:t>Modules</a:t>
            </a:r>
            <a:endParaRPr lang="en-IN"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14D142A-C306-54F8-A439-6127AF168B6E}"/>
              </a:ext>
            </a:extLst>
          </p:cNvPr>
          <p:cNvSpPr>
            <a:spLocks noGrp="1"/>
          </p:cNvSpPr>
          <p:nvPr>
            <p:ph type="body" idx="1"/>
          </p:nvPr>
        </p:nvSpPr>
        <p:spPr/>
        <p:txBody>
          <a:bodyPr/>
          <a:lstStyle/>
          <a:p>
            <a:pPr marL="76200" indent="0">
              <a:buNone/>
            </a:pPr>
            <a:r>
              <a:rPr lang="en-US" sz="2000" dirty="0">
                <a:latin typeface="Times New Roman" panose="02020603050405020304" pitchFamily="18" charset="0"/>
                <a:cs typeface="Times New Roman" panose="02020603050405020304" pitchFamily="18" charset="0"/>
              </a:rPr>
              <a:t>1.Fuel _City</a:t>
            </a:r>
          </a:p>
          <a:p>
            <a:pPr marL="76200" indent="0">
              <a:buNone/>
            </a:pPr>
            <a:r>
              <a:rPr lang="en-US" sz="2000" dirty="0">
                <a:latin typeface="Times New Roman" panose="02020603050405020304" pitchFamily="18" charset="0"/>
                <a:cs typeface="Times New Roman" panose="02020603050405020304" pitchFamily="18" charset="0"/>
              </a:rPr>
              <a:t>2. </a:t>
            </a: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Titillium Web Light"/>
              </a:rPr>
              <a:t>Fuel _Highway</a:t>
            </a:r>
            <a:endParaRPr lang="en-US" sz="2000" dirty="0">
              <a:latin typeface="Times New Roman" panose="02020603050405020304" pitchFamily="18" charset="0"/>
              <a:cs typeface="Times New Roman" panose="02020603050405020304" pitchFamily="18" charset="0"/>
            </a:endParaRPr>
          </a:p>
          <a:p>
            <a:pPr marL="76200" indent="0">
              <a:buNone/>
            </a:pPr>
            <a:r>
              <a:rPr lang="en-US" sz="2000" dirty="0">
                <a:latin typeface="Times New Roman" panose="02020603050405020304" pitchFamily="18" charset="0"/>
                <a:cs typeface="Times New Roman" panose="02020603050405020304" pitchFamily="18" charset="0"/>
              </a:rPr>
              <a:t>3. </a:t>
            </a:r>
            <a:r>
              <a:rPr lang="en-US" sz="2000" dirty="0" err="1">
                <a:latin typeface="Times New Roman" panose="02020603050405020304" pitchFamily="18" charset="0"/>
                <a:cs typeface="Times New Roman" panose="02020603050405020304" pitchFamily="18" charset="0"/>
              </a:rPr>
              <a:t>Fuel_Comb</a:t>
            </a:r>
            <a:endParaRPr lang="en-US" sz="2000" dirty="0">
              <a:latin typeface="Times New Roman" panose="02020603050405020304" pitchFamily="18" charset="0"/>
              <a:cs typeface="Times New Roman" panose="02020603050405020304" pitchFamily="18" charset="0"/>
            </a:endParaRPr>
          </a:p>
          <a:p>
            <a:pPr marL="76200" indent="0">
              <a:buNone/>
            </a:pPr>
            <a:r>
              <a:rPr lang="en-US" sz="2000" dirty="0">
                <a:latin typeface="Times New Roman" panose="02020603050405020304" pitchFamily="18" charset="0"/>
                <a:cs typeface="Times New Roman" panose="02020603050405020304" pitchFamily="18" charset="0"/>
              </a:rPr>
              <a:t>4. CO2_Emission</a:t>
            </a:r>
          </a:p>
          <a:p>
            <a:pPr marL="76200" indent="0">
              <a:buNone/>
            </a:pPr>
            <a:r>
              <a:rPr lang="en-US" sz="2000" dirty="0">
                <a:latin typeface="Times New Roman" panose="02020603050405020304" pitchFamily="18" charset="0"/>
                <a:cs typeface="Times New Roman" panose="02020603050405020304" pitchFamily="18" charset="0"/>
              </a:rPr>
              <a:t>5. </a:t>
            </a:r>
            <a:r>
              <a:rPr lang="en-US" sz="2000" dirty="0" err="1">
                <a:latin typeface="Times New Roman" panose="02020603050405020304" pitchFamily="18" charset="0"/>
                <a:cs typeface="Times New Roman" panose="02020603050405020304" pitchFamily="18" charset="0"/>
              </a:rPr>
              <a:t>Petrol_Price</a:t>
            </a:r>
            <a:endParaRPr lang="en-US" sz="2000" dirty="0">
              <a:latin typeface="Times New Roman" panose="02020603050405020304" pitchFamily="18" charset="0"/>
              <a:cs typeface="Times New Roman" panose="02020603050405020304" pitchFamily="18" charset="0"/>
            </a:endParaRPr>
          </a:p>
          <a:p>
            <a:pPr marL="76200" indent="0">
              <a:buNone/>
            </a:pPr>
            <a:r>
              <a:rPr lang="en-US" sz="2000" dirty="0">
                <a:latin typeface="Times New Roman" panose="02020603050405020304" pitchFamily="18" charset="0"/>
                <a:cs typeface="Times New Roman" panose="02020603050405020304" pitchFamily="18" charset="0"/>
              </a:rPr>
              <a:t>6.Diseal_Price</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9804D5A-7515-F9C9-4DE6-766EB7B47B2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5" name="Picture 4">
            <a:extLst>
              <a:ext uri="{FF2B5EF4-FFF2-40B4-BE49-F238E27FC236}">
                <a16:creationId xmlns:a16="http://schemas.microsoft.com/office/drawing/2014/main" id="{3DEFE37E-863E-E256-34E5-5FD8338428FA}"/>
              </a:ext>
            </a:extLst>
          </p:cNvPr>
          <p:cNvPicPr>
            <a:picLocks noChangeAspect="1"/>
          </p:cNvPicPr>
          <p:nvPr/>
        </p:nvPicPr>
        <p:blipFill>
          <a:blip r:embed="rId2"/>
          <a:stretch>
            <a:fillRect/>
          </a:stretch>
        </p:blipFill>
        <p:spPr>
          <a:xfrm>
            <a:off x="2977116" y="429450"/>
            <a:ext cx="4580353" cy="3664750"/>
          </a:xfrm>
          <a:prstGeom prst="rect">
            <a:avLst/>
          </a:prstGeom>
        </p:spPr>
      </p:pic>
    </p:spTree>
    <p:extLst>
      <p:ext uri="{BB962C8B-B14F-4D97-AF65-F5344CB8AC3E}">
        <p14:creationId xmlns:p14="http://schemas.microsoft.com/office/powerpoint/2010/main" val="4129800268"/>
      </p:ext>
    </p:extLst>
  </p:cSld>
  <p:clrMapOvr>
    <a:masterClrMapping/>
  </p:clrMapOvr>
  <p:transition spd="slow">
    <p:wipe/>
  </p:transition>
</p:sld>
</file>

<file path=ppt/theme/theme1.xml><?xml version="1.0" encoding="utf-8"?>
<a:theme xmlns:a="http://schemas.openxmlformats.org/drawingml/2006/main" name="Mowbray templat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4093</TotalTime>
  <Words>669</Words>
  <Application>Microsoft Office PowerPoint</Application>
  <PresentationFormat>On-screen Show (16:9)</PresentationFormat>
  <Paragraphs>113</Paragraphs>
  <Slides>26</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Dosis ExtraLight</vt:lpstr>
      <vt:lpstr>Times New Roman</vt:lpstr>
      <vt:lpstr>Microsoft YaHei</vt:lpstr>
      <vt:lpstr>Arial</vt:lpstr>
      <vt:lpstr>Impact</vt:lpstr>
      <vt:lpstr>Wingdings 3</vt:lpstr>
      <vt:lpstr>Calibri</vt:lpstr>
      <vt:lpstr>Titillium Web Light</vt:lpstr>
      <vt:lpstr>Microsoft YaHei Light</vt:lpstr>
      <vt:lpstr>Arial Rounded MT Bold</vt:lpstr>
      <vt:lpstr>Century Gothic</vt:lpstr>
      <vt:lpstr>Mowbray template</vt:lpstr>
      <vt:lpstr>Wisp</vt:lpstr>
      <vt:lpstr>Fuel Monitoring</vt:lpstr>
      <vt:lpstr>PowerPoint Presentation</vt:lpstr>
      <vt:lpstr>PowerPoint Presentation</vt:lpstr>
      <vt:lpstr> Relevance Of Topic</vt:lpstr>
      <vt:lpstr>Project Description</vt:lpstr>
      <vt:lpstr>Objective Of The Project</vt:lpstr>
      <vt:lpstr>PowerPoint Presentation</vt:lpstr>
      <vt:lpstr>Modules &amp;input/output</vt:lpstr>
      <vt:lpstr>Modules</vt:lpstr>
      <vt:lpstr>Input/Output</vt:lpstr>
      <vt:lpstr>Algorithm Used:</vt:lpstr>
      <vt:lpstr>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Monitoring</dc:title>
  <dc:creator>Britto Poulose</dc:creator>
  <cp:lastModifiedBy>Greena J Helan</cp:lastModifiedBy>
  <cp:revision>18</cp:revision>
  <dcterms:modified xsi:type="dcterms:W3CDTF">2022-07-05T19:24:48Z</dcterms:modified>
</cp:coreProperties>
</file>